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12/3/2025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12/3/2025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12/3/2025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12/3/2025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12/3/2025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12/3/2025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12/3/2025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12/3/2025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12/3/2025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12/3/2025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2A54C80-263E-416B-A8E0-580EDEADCBDC}" type="datetimeFigureOut">
              <a:rPr lang="en-US" dirty="0"/>
              <a:t>12/3/2025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12/3/2025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12/3/2025</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6.xm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3" y="394855"/>
            <a:ext cx="11085175" cy="1535545"/>
          </a:xfrm>
        </p:spPr>
        <p:txBody>
          <a:bodyPr>
            <a:normAutofit fontScale="90000"/>
          </a:bodyPr>
          <a:lstStyle/>
          <a:p>
            <a:pPr algn="ctr"/>
            <a:r>
              <a:rPr lang="en-US" dirty="0">
                <a:solidFill>
                  <a:srgbClr val="002060"/>
                </a:solidFill>
                <a:latin typeface="Times New Roman" panose="02020603050405020304" pitchFamily="18" charset="0"/>
                <a:cs typeface="Times New Roman" panose="02020603050405020304" pitchFamily="18" charset="0"/>
              </a:rPr>
              <a:t>O’ZBEKISTON RESPUBLIKASI OLIY TA’LIM, FAN VA INNOVATSIYALAR VAZIRLIGI </a:t>
            </a:r>
            <a:br>
              <a:rPr lang="en-US" dirty="0">
                <a:solidFill>
                  <a:srgbClr val="002060"/>
                </a:solidFill>
                <a:latin typeface="Times New Roman" panose="02020603050405020304" pitchFamily="18" charset="0"/>
                <a:cs typeface="Times New Roman" panose="02020603050405020304" pitchFamily="18" charset="0"/>
              </a:rPr>
            </a:br>
            <a:r>
              <a:rPr lang="en-US" dirty="0">
                <a:solidFill>
                  <a:srgbClr val="002060"/>
                </a:solidFill>
                <a:latin typeface="Times New Roman" panose="02020603050405020304" pitchFamily="18" charset="0"/>
                <a:cs typeface="Times New Roman" panose="02020603050405020304" pitchFamily="18" charset="0"/>
              </a:rPr>
              <a:t>DENOV TADBIRKORLIK VA PEDAGOGIKA INSTITUTI </a:t>
            </a:r>
            <a:br>
              <a:rPr lang="en-US" dirty="0">
                <a:solidFill>
                  <a:srgbClr val="002060"/>
                </a:solidFill>
                <a:latin typeface="Times New Roman" panose="02020603050405020304" pitchFamily="18" charset="0"/>
                <a:cs typeface="Times New Roman" panose="02020603050405020304" pitchFamily="18" charset="0"/>
              </a:rPr>
            </a:br>
            <a:r>
              <a:rPr lang="en-US" dirty="0">
                <a:solidFill>
                  <a:srgbClr val="002060"/>
                </a:solidFill>
                <a:latin typeface="Times New Roman" panose="02020603050405020304" pitchFamily="18" charset="0"/>
                <a:cs typeface="Times New Roman" panose="02020603050405020304" pitchFamily="18" charset="0"/>
              </a:rPr>
              <a:t>UMUMIY KIMYO VA KIMYOVIY TEXNOLOGIYALARI  KAFEDRASI </a:t>
            </a:r>
            <a:r>
              <a:rPr lang="en-US" dirty="0" smtClean="0">
                <a:solidFill>
                  <a:srgbClr val="002060"/>
                </a:solidFill>
                <a:latin typeface="Times New Roman" panose="02020603050405020304" pitchFamily="18" charset="0"/>
                <a:cs typeface="Times New Roman" panose="02020603050405020304" pitchFamily="18" charset="0"/>
              </a:rPr>
              <a:t>STAJOR-O’QITUVCHISI </a:t>
            </a:r>
            <a:r>
              <a:rPr lang="en-US" dirty="0">
                <a:solidFill>
                  <a:srgbClr val="002060"/>
                </a:solidFill>
                <a:latin typeface="Times New Roman" panose="02020603050405020304" pitchFamily="18" charset="0"/>
                <a:cs typeface="Times New Roman" panose="02020603050405020304" pitchFamily="18" charset="0"/>
              </a:rPr>
              <a:t>MINGBOYEVA FARANGIZNING </a:t>
            </a:r>
            <a:br>
              <a:rPr lang="en-US" dirty="0">
                <a:solidFill>
                  <a:srgbClr val="002060"/>
                </a:solidFill>
                <a:latin typeface="Times New Roman" panose="02020603050405020304" pitchFamily="18" charset="0"/>
                <a:cs typeface="Times New Roman" panose="02020603050405020304" pitchFamily="18" charset="0"/>
              </a:rPr>
            </a:br>
            <a:r>
              <a:rPr lang="en-US" dirty="0">
                <a:solidFill>
                  <a:srgbClr val="002060"/>
                </a:solidFill>
                <a:latin typeface="Times New Roman" panose="02020603050405020304" pitchFamily="18" charset="0"/>
                <a:cs typeface="Times New Roman" panose="02020603050405020304" pitchFamily="18" charset="0"/>
              </a:rPr>
              <a:t>UN-YORMA TAYYORLASH TEXNOLOGIYASINING UMUMIY TASNIFI  MAVZUSIDA TAYYORLAGAN </a:t>
            </a:r>
            <a:br>
              <a:rPr lang="en-US" dirty="0">
                <a:solidFill>
                  <a:srgbClr val="002060"/>
                </a:solidFill>
                <a:latin typeface="Times New Roman" panose="02020603050405020304" pitchFamily="18" charset="0"/>
                <a:cs typeface="Times New Roman" panose="02020603050405020304" pitchFamily="18" charset="0"/>
              </a:rPr>
            </a:br>
            <a:r>
              <a:rPr lang="en-US" dirty="0">
                <a:solidFill>
                  <a:srgbClr val="002060"/>
                </a:solidFill>
                <a:latin typeface="Times New Roman" panose="02020603050405020304" pitchFamily="18" charset="0"/>
                <a:cs typeface="Times New Roman" panose="02020603050405020304" pitchFamily="18" charset="0"/>
              </a:rPr>
              <a:t/>
            </a:r>
            <a:br>
              <a:rPr lang="en-US" dirty="0">
                <a:solidFill>
                  <a:srgbClr val="002060"/>
                </a:solidFill>
                <a:latin typeface="Times New Roman" panose="02020603050405020304" pitchFamily="18" charset="0"/>
                <a:cs typeface="Times New Roman" panose="02020603050405020304" pitchFamily="18" charset="0"/>
              </a:rPr>
            </a:br>
            <a:r>
              <a:rPr lang="en-US" sz="7300" dirty="0">
                <a:solidFill>
                  <a:srgbClr val="002060"/>
                </a:solidFill>
                <a:latin typeface="Times New Roman" panose="02020603050405020304" pitchFamily="18" charset="0"/>
                <a:cs typeface="Times New Roman" panose="02020603050405020304" pitchFamily="18" charset="0"/>
              </a:rPr>
              <a:t>TAQDIMOTI </a:t>
            </a:r>
            <a:r>
              <a:rPr lang="en-US" sz="7300" dirty="0">
                <a:solidFill>
                  <a:schemeClr val="tx1"/>
                </a:solidFill>
                <a:latin typeface="Times New Roman" panose="02020603050405020304" pitchFamily="18" charset="0"/>
                <a:cs typeface="Times New Roman" panose="02020603050405020304" pitchFamily="18" charset="0"/>
              </a:rPr>
              <a:t/>
            </a:r>
            <a:br>
              <a:rPr lang="en-US" sz="7300" dirty="0">
                <a:solidFill>
                  <a:schemeClr val="tx1"/>
                </a:solidFill>
                <a:latin typeface="Times New Roman" panose="02020603050405020304" pitchFamily="18" charset="0"/>
                <a:cs typeface="Times New Roman" panose="02020603050405020304" pitchFamily="18" charset="0"/>
              </a:rPr>
            </a:br>
            <a:endParaRPr lang="ru-RU" dirty="0"/>
          </a:p>
        </p:txBody>
      </p:sp>
    </p:spTree>
    <p:extLst>
      <p:ext uri="{BB962C8B-B14F-4D97-AF65-F5344CB8AC3E}">
        <p14:creationId xmlns:p14="http://schemas.microsoft.com/office/powerpoint/2010/main" val="2133187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3335" y="218941"/>
            <a:ext cx="11681138" cy="6465194"/>
          </a:xfrm>
        </p:spPr>
        <p:txBody>
          <a:bodyPr>
            <a:noAutofit/>
          </a:bodyPr>
          <a:lstStyle/>
          <a:p>
            <a:r>
              <a:rPr lang="uz-Cyrl-UZ" sz="2600" b="1" dirty="0">
                <a:solidFill>
                  <a:schemeClr val="tx1"/>
                </a:solidFill>
                <a:latin typeface="Times New Roman" panose="02020603050405020304" pitchFamily="18" charset="0"/>
                <a:cs typeface="Times New Roman" panose="02020603050405020304" pitchFamily="18" charset="0"/>
              </a:rPr>
              <a:t>2. Mаydаlаsh jаrаyonining аsоsiy vаzifаlаri</a:t>
            </a:r>
            <a:r>
              <a:rPr lang="ru-RU" sz="2600" dirty="0">
                <a:solidFill>
                  <a:schemeClr val="tx1"/>
                </a:solidFill>
                <a:latin typeface="Times New Roman" panose="02020603050405020304" pitchFamily="18" charset="0"/>
                <a:cs typeface="Times New Roman" panose="02020603050405020304" pitchFamily="18" charset="0"/>
              </a:rPr>
              <a:t/>
            </a:r>
            <a:br>
              <a:rPr lang="ru-RU" sz="2600" dirty="0">
                <a:solidFill>
                  <a:schemeClr val="tx1"/>
                </a:solidFill>
                <a:latin typeface="Times New Roman" panose="02020603050405020304" pitchFamily="18" charset="0"/>
                <a:cs typeface="Times New Roman" panose="02020603050405020304" pitchFamily="18" charset="0"/>
              </a:rPr>
            </a:br>
            <a:r>
              <a:rPr lang="uz-Cyrl-UZ" sz="2600" dirty="0">
                <a:solidFill>
                  <a:schemeClr val="tx1"/>
                </a:solidFill>
                <a:latin typeface="Times New Roman" panose="02020603050405020304" pitchFamily="18" charset="0"/>
                <a:cs typeface="Times New Roman" panose="02020603050405020304" pitchFamily="18" charset="0"/>
              </a:rPr>
              <a:t>Mаydаlаsh jаrаyoni sаnоаtning turli sоhаlаridа kеng qo’llаni­lаdi. Аniq yiriklikdаgi bo’lаkchаlаrdаn tаshkil tоpgаn qаttiq jismlаr оquvchаn mаtеriаl оlish uchun turli usullаr bilаn mаydаlа­nаdi. Qаttiq jismni mаydаlаshni ikki usuli bоr: оddiy vа sаylаb mаydаlаsh.</a:t>
            </a:r>
            <a:r>
              <a:rPr lang="ru-RU" sz="2600" dirty="0">
                <a:solidFill>
                  <a:schemeClr val="tx1"/>
                </a:solidFill>
                <a:latin typeface="Times New Roman" panose="02020603050405020304" pitchFamily="18" charset="0"/>
                <a:cs typeface="Times New Roman" panose="02020603050405020304" pitchFamily="18" charset="0"/>
              </a:rPr>
              <a:t/>
            </a:r>
            <a:br>
              <a:rPr lang="ru-RU" sz="2600" dirty="0">
                <a:solidFill>
                  <a:schemeClr val="tx1"/>
                </a:solidFill>
                <a:latin typeface="Times New Roman" panose="02020603050405020304" pitchFamily="18" charset="0"/>
                <a:cs typeface="Times New Roman" panose="02020603050405020304" pitchFamily="18" charset="0"/>
              </a:rPr>
            </a:br>
            <a:r>
              <a:rPr lang="uz-Cyrl-UZ" sz="2600" dirty="0">
                <a:solidFill>
                  <a:schemeClr val="tx1"/>
                </a:solidFill>
                <a:latin typeface="Times New Roman" panose="02020603050405020304" pitchFamily="18" charset="0"/>
                <a:cs typeface="Times New Roman" panose="02020603050405020304" pitchFamily="18" charset="0"/>
              </a:rPr>
              <a:t>Аgаr mаydаlаnаdigаn mаhsulоt kimyoviy tаrkibi bo’yichа bir turli bo’lsа vа bаrchа uning qismlаri strukturа-mехаnikаviy хоs­sаlаri bo’yichа bir хil bo’lsа, аniq yiriklikkаchа mаydаlаngаn qаt­tiq jism аniq mаqsаd uchun qo’llаsh mumkin bo’lgаn оquvchаn mаssаgа аylаnаdi. Bundаy tа’sir usuli оddiy mаydаlаsh dеb qаbul qilin­gаn.</a:t>
            </a:r>
            <a:r>
              <a:rPr lang="ru-RU" sz="2600" dirty="0">
                <a:solidFill>
                  <a:schemeClr val="tx1"/>
                </a:solidFill>
                <a:latin typeface="Times New Roman" panose="02020603050405020304" pitchFamily="18" charset="0"/>
                <a:cs typeface="Times New Roman" panose="02020603050405020304" pitchFamily="18" charset="0"/>
              </a:rPr>
              <a:t/>
            </a:r>
            <a:br>
              <a:rPr lang="ru-RU" sz="2600" dirty="0">
                <a:solidFill>
                  <a:schemeClr val="tx1"/>
                </a:solidFill>
                <a:latin typeface="Times New Roman" panose="02020603050405020304" pitchFamily="18" charset="0"/>
                <a:cs typeface="Times New Roman" panose="02020603050405020304" pitchFamily="18" charset="0"/>
              </a:rPr>
            </a:br>
            <a:r>
              <a:rPr lang="uz-Cyrl-UZ" sz="2600" dirty="0">
                <a:solidFill>
                  <a:schemeClr val="tx1"/>
                </a:solidFill>
                <a:latin typeface="Times New Roman" panose="02020603050405020304" pitchFamily="18" charset="0"/>
                <a:cs typeface="Times New Roman" panose="02020603050405020304" pitchFamily="18" charset="0"/>
              </a:rPr>
              <a:t>Аgаr mаydаlаnаdigаn qаttiq jism kimyoviy tаrkibi vа struktu­rаli-mехаnik хоssаlаri bo’yichа turlichа bo’lsа, yo’nаltirilgаn mаqsаdlаr tа’sirini kuchаytirib, qаttiq jismning tаrkibiy qismini turli хоssаlаrini kuchаytirish mumkin. Turli usullаrni qo’llаb, qаttiq jismni mаydаlаshdа bir хil kuch tа’siridа yirikligi vа ki­myoviy tаrkibi bo’yichа fаrq qiluvchi bo’lаkchаlаr оlish mumkin. Bu mаqsаdgа erishishdа bir bоsqichli mаydаlаsh еtаrli emаs, uni ko’p mаrоtаbа tаkrоrlаsh kеrаk vа hаr gаl hаr bоsqichdа turli yirik­likkа vа sifаtgа egа bo’lgаn mаydаlаngаn frаksiyalаr elаb оlinа­di.</a:t>
            </a:r>
            <a:r>
              <a:rPr lang="ru-RU" sz="2600" dirty="0">
                <a:solidFill>
                  <a:schemeClr val="tx1"/>
                </a:solidFill>
                <a:latin typeface="Times New Roman" panose="02020603050405020304" pitchFamily="18" charset="0"/>
                <a:cs typeface="Times New Roman" panose="02020603050405020304" pitchFamily="18" charset="0"/>
              </a:rPr>
              <a:t/>
            </a:r>
            <a:br>
              <a:rPr lang="ru-RU" sz="2600" dirty="0">
                <a:solidFill>
                  <a:schemeClr val="tx1"/>
                </a:solidFill>
                <a:latin typeface="Times New Roman" panose="02020603050405020304" pitchFamily="18" charset="0"/>
                <a:cs typeface="Times New Roman" panose="02020603050405020304" pitchFamily="18" charset="0"/>
              </a:rPr>
            </a:br>
            <a:endParaRPr lang="ru-RU" sz="26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97244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3" name="Picture 96834"/>
          <p:cNvPicPr/>
          <p:nvPr/>
        </p:nvPicPr>
        <p:blipFill>
          <a:blip r:embed="rId2"/>
          <a:stretch>
            <a:fillRect/>
          </a:stretch>
        </p:blipFill>
        <p:spPr>
          <a:xfrm>
            <a:off x="509909" y="425004"/>
            <a:ext cx="8080299" cy="6065948"/>
          </a:xfrm>
          <a:prstGeom prst="rect">
            <a:avLst/>
          </a:prstGeom>
        </p:spPr>
      </p:pic>
      <p:sp>
        <p:nvSpPr>
          <p:cNvPr id="4" name="Прямоугольник 3"/>
          <p:cNvSpPr/>
          <p:nvPr/>
        </p:nvSpPr>
        <p:spPr>
          <a:xfrm>
            <a:off x="9274002" y="3244334"/>
            <a:ext cx="2548804" cy="369332"/>
          </a:xfrm>
          <a:prstGeom prst="rect">
            <a:avLst/>
          </a:prstGeom>
        </p:spPr>
        <p:txBody>
          <a:bodyPr wrap="square">
            <a:spAutoFit/>
          </a:bodyPr>
          <a:lstStyle/>
          <a:p>
            <a:r>
              <a:rPr lang="en-US" b="1" dirty="0" err="1">
                <a:solidFill>
                  <a:srgbClr val="000000"/>
                </a:solidFill>
                <a:latin typeface="Times New Roman" panose="02020603050405020304" pitchFamily="18" charset="0"/>
                <a:ea typeface="Times New Roman" panose="02020603050405020304" pitchFamily="18" charset="0"/>
              </a:rPr>
              <a:t>Elak</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klassifikatori</a:t>
            </a:r>
            <a:r>
              <a:rPr lang="en-US" b="1" dirty="0">
                <a:solidFill>
                  <a:srgbClr val="000000"/>
                </a:solidFill>
                <a:latin typeface="Times New Roman" panose="02020603050405020304" pitchFamily="18" charset="0"/>
                <a:ea typeface="Times New Roman" panose="02020603050405020304" pitchFamily="18" charset="0"/>
              </a:rPr>
              <a:t>. </a:t>
            </a:r>
            <a:endParaRPr lang="ru-RU" dirty="0"/>
          </a:p>
        </p:txBody>
      </p:sp>
    </p:spTree>
    <p:extLst>
      <p:ext uri="{BB962C8B-B14F-4D97-AF65-F5344CB8AC3E}">
        <p14:creationId xmlns:p14="http://schemas.microsoft.com/office/powerpoint/2010/main" val="24945525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3" name="Picture 96836"/>
          <p:cNvPicPr/>
          <p:nvPr/>
        </p:nvPicPr>
        <p:blipFill>
          <a:blip r:embed="rId2"/>
          <a:stretch>
            <a:fillRect/>
          </a:stretch>
        </p:blipFill>
        <p:spPr>
          <a:xfrm>
            <a:off x="677334" y="609599"/>
            <a:ext cx="9741674" cy="3820733"/>
          </a:xfrm>
          <a:prstGeom prst="rect">
            <a:avLst/>
          </a:prstGeom>
        </p:spPr>
      </p:pic>
      <p:sp>
        <p:nvSpPr>
          <p:cNvPr id="4" name="Прямоугольник 3"/>
          <p:cNvSpPr/>
          <p:nvPr/>
        </p:nvSpPr>
        <p:spPr>
          <a:xfrm>
            <a:off x="850006" y="2136339"/>
            <a:ext cx="10097036" cy="4247317"/>
          </a:xfrm>
          <a:prstGeom prst="rect">
            <a:avLst/>
          </a:prstGeom>
        </p:spPr>
        <p:txBody>
          <a:bodyPr wrap="square">
            <a:spAutoFit/>
          </a:bodyPr>
          <a:lstStyle/>
          <a:p>
            <a:pPr marL="317500" marR="433705" indent="270510" algn="just">
              <a:lnSpc>
                <a:spcPct val="150000"/>
              </a:lnSpc>
              <a:spcAft>
                <a:spcPts val="0"/>
              </a:spcAft>
              <a:tabLst>
                <a:tab pos="270510" algn="l"/>
              </a:tabLst>
            </a:pPr>
            <a:endParaRPr lang="en-US" dirty="0" smtClean="0">
              <a:solidFill>
                <a:srgbClr val="000000"/>
              </a:solidFill>
              <a:latin typeface="Times New Roman" panose="02020603050405020304" pitchFamily="18" charset="0"/>
              <a:ea typeface="Times New Roman" panose="02020603050405020304" pitchFamily="18" charset="0"/>
            </a:endParaRPr>
          </a:p>
          <a:p>
            <a:pPr marL="317500" marR="433705" indent="270510" algn="just">
              <a:lnSpc>
                <a:spcPct val="150000"/>
              </a:lnSpc>
              <a:spcAft>
                <a:spcPts val="0"/>
              </a:spcAft>
              <a:tabLst>
                <a:tab pos="270510" algn="l"/>
              </a:tabLst>
            </a:pPr>
            <a:endParaRPr lang="en-US" dirty="0">
              <a:solidFill>
                <a:srgbClr val="000000"/>
              </a:solidFill>
              <a:latin typeface="Times New Roman" panose="02020603050405020304" pitchFamily="18" charset="0"/>
              <a:ea typeface="Times New Roman" panose="02020603050405020304" pitchFamily="18" charset="0"/>
            </a:endParaRPr>
          </a:p>
          <a:p>
            <a:pPr marL="317500" marR="433705" indent="270510" algn="just">
              <a:lnSpc>
                <a:spcPct val="150000"/>
              </a:lnSpc>
              <a:spcAft>
                <a:spcPts val="0"/>
              </a:spcAft>
              <a:tabLst>
                <a:tab pos="270510" algn="l"/>
              </a:tabLst>
            </a:pPr>
            <a:endParaRPr lang="en-US" dirty="0" smtClean="0">
              <a:solidFill>
                <a:srgbClr val="000000"/>
              </a:solidFill>
              <a:latin typeface="Times New Roman" panose="02020603050405020304" pitchFamily="18" charset="0"/>
              <a:ea typeface="Times New Roman" panose="02020603050405020304" pitchFamily="18" charset="0"/>
            </a:endParaRPr>
          </a:p>
          <a:p>
            <a:pPr marL="317500" marR="433705" indent="270510" algn="just">
              <a:lnSpc>
                <a:spcPct val="150000"/>
              </a:lnSpc>
              <a:spcAft>
                <a:spcPts val="0"/>
              </a:spcAft>
              <a:tabLst>
                <a:tab pos="270510" algn="l"/>
              </a:tabLst>
            </a:pPr>
            <a:endParaRPr lang="en-US" dirty="0">
              <a:solidFill>
                <a:srgbClr val="000000"/>
              </a:solidFill>
              <a:latin typeface="Times New Roman" panose="02020603050405020304" pitchFamily="18" charset="0"/>
              <a:ea typeface="Times New Roman" panose="02020603050405020304" pitchFamily="18" charset="0"/>
            </a:endParaRPr>
          </a:p>
          <a:p>
            <a:pPr marL="317500" marR="433705" indent="270510" algn="just">
              <a:lnSpc>
                <a:spcPct val="150000"/>
              </a:lnSpc>
              <a:spcAft>
                <a:spcPts val="0"/>
              </a:spcAft>
              <a:tabLst>
                <a:tab pos="270510" algn="l"/>
              </a:tabLst>
            </a:pPr>
            <a:endParaRPr lang="en-US" dirty="0" smtClean="0">
              <a:solidFill>
                <a:srgbClr val="000000"/>
              </a:solidFill>
              <a:latin typeface="Times New Roman" panose="02020603050405020304" pitchFamily="18" charset="0"/>
              <a:ea typeface="Times New Roman" panose="02020603050405020304" pitchFamily="18" charset="0"/>
            </a:endParaRPr>
          </a:p>
          <a:p>
            <a:pPr marL="317500" marR="433705" indent="270510" algn="just">
              <a:lnSpc>
                <a:spcPct val="150000"/>
              </a:lnSpc>
              <a:spcAft>
                <a:spcPts val="0"/>
              </a:spcAft>
              <a:tabLst>
                <a:tab pos="270510" algn="l"/>
              </a:tabLst>
            </a:pPr>
            <a:endParaRPr lang="en-US" dirty="0" smtClean="0">
              <a:solidFill>
                <a:srgbClr val="000000"/>
              </a:solidFill>
              <a:latin typeface="Times New Roman" panose="02020603050405020304" pitchFamily="18" charset="0"/>
              <a:ea typeface="Times New Roman" panose="02020603050405020304" pitchFamily="18" charset="0"/>
            </a:endParaRPr>
          </a:p>
          <a:p>
            <a:pPr marL="317500" marR="433705" indent="270510" algn="just">
              <a:lnSpc>
                <a:spcPct val="150000"/>
              </a:lnSpc>
              <a:spcAft>
                <a:spcPts val="0"/>
              </a:spcAft>
              <a:tabLst>
                <a:tab pos="270510" algn="l"/>
              </a:tabLst>
            </a:pPr>
            <a:r>
              <a:rPr lang="en-US" dirty="0" err="1" smtClean="0">
                <a:solidFill>
                  <a:srgbClr val="000000"/>
                </a:solidFill>
                <a:latin typeface="Times New Roman" panose="02020603050405020304" pitchFamily="18" charset="0"/>
                <a:ea typeface="Times New Roman" panose="02020603050405020304" pitchFamily="18" charset="0"/>
              </a:rPr>
              <a:t>Maydalash</a:t>
            </a:r>
            <a:r>
              <a:rPr lang="en-US" dirty="0" smtClean="0">
                <a:solidFill>
                  <a:srgbClr val="000000"/>
                </a:solidFill>
                <a:latin typeface="Times New Roman" panose="02020603050405020304" pitchFamily="18" charset="0"/>
                <a:ea typeface="Times New Roman" panose="02020603050405020304" pitchFamily="18" charset="0"/>
              </a:rPr>
              <a:t> </a:t>
            </a:r>
            <a:r>
              <a:rPr lang="en-US" dirty="0">
                <a:solidFill>
                  <a:srgbClr val="000000"/>
                </a:solidFill>
                <a:latin typeface="Times New Roman" panose="02020603050405020304" pitchFamily="18" charset="0"/>
                <a:ea typeface="Times New Roman" panose="02020603050405020304" pitchFamily="18" charset="0"/>
              </a:rPr>
              <a:t>– a) </a:t>
            </a:r>
            <a:r>
              <a:rPr lang="en-US" dirty="0" err="1">
                <a:solidFill>
                  <a:srgbClr val="000000"/>
                </a:solidFill>
                <a:latin typeface="Times New Roman" panose="02020603050405020304" pitchFamily="18" charset="0"/>
                <a:ea typeface="Times New Roman" panose="02020603050405020304" pitchFamily="18" charset="0"/>
              </a:rPr>
              <a:t>jismni</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ezish</a:t>
            </a:r>
            <a:r>
              <a:rPr lang="en-US" dirty="0">
                <a:solidFill>
                  <a:srgbClr val="000000"/>
                </a:solidFill>
                <a:latin typeface="Times New Roman" panose="02020603050405020304" pitchFamily="18" charset="0"/>
                <a:ea typeface="Times New Roman" panose="02020603050405020304" pitchFamily="18" charset="0"/>
              </a:rPr>
              <a:t>; b) </a:t>
            </a:r>
            <a:r>
              <a:rPr lang="en-US" dirty="0" err="1">
                <a:solidFill>
                  <a:srgbClr val="000000"/>
                </a:solidFill>
                <a:latin typeface="Times New Roman" panose="02020603050405020304" pitchFamily="18" charset="0"/>
                <a:ea typeface="Times New Roman" panose="02020603050405020304" pitchFamily="18" charset="0"/>
              </a:rPr>
              <a:t>ishqalash</a:t>
            </a:r>
            <a:r>
              <a:rPr lang="en-US" dirty="0">
                <a:solidFill>
                  <a:srgbClr val="000000"/>
                </a:solidFill>
                <a:latin typeface="Times New Roman" panose="02020603050405020304" pitchFamily="18" charset="0"/>
                <a:ea typeface="Times New Roman" panose="02020603050405020304" pitchFamily="18" charset="0"/>
              </a:rPr>
              <a:t>; v) </a:t>
            </a:r>
            <a:r>
              <a:rPr lang="en-US" dirty="0" err="1">
                <a:solidFill>
                  <a:srgbClr val="000000"/>
                </a:solidFill>
                <a:latin typeface="Times New Roman" panose="02020603050405020304" pitchFamily="18" charset="0"/>
                <a:ea typeface="Times New Roman" panose="02020603050405020304" pitchFamily="18" charset="0"/>
              </a:rPr>
              <a:t>yorish</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chaqish</a:t>
            </a:r>
            <a:r>
              <a:rPr lang="en-US" dirty="0">
                <a:solidFill>
                  <a:srgbClr val="000000"/>
                </a:solidFill>
                <a:latin typeface="Times New Roman" panose="02020603050405020304" pitchFamily="18" charset="0"/>
                <a:ea typeface="Times New Roman" panose="02020603050405020304" pitchFamily="18" charset="0"/>
              </a:rPr>
              <a:t>;     g) </a:t>
            </a:r>
            <a:r>
              <a:rPr lang="en-US" dirty="0" err="1">
                <a:solidFill>
                  <a:srgbClr val="000000"/>
                </a:solidFill>
                <a:latin typeface="Times New Roman" panose="02020603050405020304" pitchFamily="18" charset="0"/>
                <a:ea typeface="Times New Roman" panose="02020603050405020304" pitchFamily="18" charset="0"/>
              </a:rPr>
              <a:t>zarba</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berish</a:t>
            </a:r>
            <a:r>
              <a:rPr lang="en-US" dirty="0">
                <a:solidFill>
                  <a:srgbClr val="000000"/>
                </a:solidFill>
                <a:latin typeface="Times New Roman" panose="02020603050405020304" pitchFamily="18" charset="0"/>
                <a:ea typeface="Times New Roman" panose="02020603050405020304" pitchFamily="18" charset="0"/>
              </a:rPr>
              <a:t>; d) </a:t>
            </a:r>
            <a:r>
              <a:rPr lang="en-US" dirty="0" err="1">
                <a:solidFill>
                  <a:srgbClr val="000000"/>
                </a:solidFill>
                <a:latin typeface="Times New Roman" panose="02020603050405020304" pitchFamily="18" charset="0"/>
                <a:ea typeface="Times New Roman" panose="02020603050405020304" pitchFamily="18" charset="0"/>
              </a:rPr>
              <a:t>ezish</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va</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ishqalash</a:t>
            </a:r>
            <a:r>
              <a:rPr lang="en-US" dirty="0">
                <a:solidFill>
                  <a:srgbClr val="000000"/>
                </a:solidFill>
                <a:latin typeface="Times New Roman" panose="02020603050405020304" pitchFamily="18" charset="0"/>
                <a:ea typeface="Times New Roman" panose="02020603050405020304" pitchFamily="18" charset="0"/>
              </a:rPr>
              <a:t>; e) </a:t>
            </a:r>
            <a:r>
              <a:rPr lang="en-US" dirty="0" err="1">
                <a:solidFill>
                  <a:srgbClr val="000000"/>
                </a:solidFill>
                <a:latin typeface="Times New Roman" panose="02020603050405020304" pitchFamily="18" charset="0"/>
                <a:ea typeface="Times New Roman" panose="02020603050405020304" pitchFamily="18" charset="0"/>
              </a:rPr>
              <a:t>ezish</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ishqalash</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qayirish</a:t>
            </a:r>
            <a:r>
              <a:rPr lang="en-US" dirty="0">
                <a:solidFill>
                  <a:srgbClr val="000000"/>
                </a:solidFill>
                <a:latin typeface="Times New Roman" panose="02020603050405020304" pitchFamily="18" charset="0"/>
                <a:ea typeface="Times New Roman" panose="02020603050405020304" pitchFamily="18" charset="0"/>
              </a:rPr>
              <a:t>;     </a:t>
            </a:r>
            <a:endParaRPr lang="ru-RU" sz="2000" dirty="0">
              <a:solidFill>
                <a:srgbClr val="000000"/>
              </a:solidFill>
              <a:latin typeface="Times New Roman" panose="02020603050405020304" pitchFamily="18" charset="0"/>
              <a:ea typeface="Times New Roman" panose="02020603050405020304" pitchFamily="18" charset="0"/>
            </a:endParaRPr>
          </a:p>
          <a:p>
            <a:pPr marL="317500" marR="433705" indent="270510" algn="just">
              <a:lnSpc>
                <a:spcPct val="150000"/>
              </a:lnSpc>
              <a:spcAft>
                <a:spcPts val="0"/>
              </a:spcAft>
              <a:tabLst>
                <a:tab pos="270510" algn="l"/>
              </a:tabLst>
            </a:pPr>
            <a:r>
              <a:rPr lang="en-US" dirty="0">
                <a:solidFill>
                  <a:srgbClr val="000000"/>
                </a:solidFill>
                <a:latin typeface="Times New Roman" panose="02020603050405020304" pitchFamily="18" charset="0"/>
                <a:ea typeface="Times New Roman" panose="02020603050405020304" pitchFamily="18" charset="0"/>
              </a:rPr>
              <a:t>j) </a:t>
            </a:r>
            <a:r>
              <a:rPr lang="en-US" dirty="0" err="1">
                <a:solidFill>
                  <a:srgbClr val="000000"/>
                </a:solidFill>
                <a:latin typeface="Times New Roman" panose="02020603050405020304" pitchFamily="18" charset="0"/>
                <a:ea typeface="Times New Roman" panose="02020603050405020304" pitchFamily="18" charset="0"/>
              </a:rPr>
              <a:t>yorish</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chaqish</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va</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ishqalash</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bu</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holda</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jismda</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siqilish</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va</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surilish</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deformatsiyasi</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paydo</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bo’ladi</a:t>
            </a:r>
            <a:r>
              <a:rPr lang="en-US" dirty="0">
                <a:solidFill>
                  <a:srgbClr val="000000"/>
                </a:solidFill>
                <a:latin typeface="Times New Roman" panose="02020603050405020304" pitchFamily="18" charset="0"/>
                <a:ea typeface="Times New Roman" panose="02020603050405020304" pitchFamily="18" charset="0"/>
              </a:rPr>
              <a:t>. </a:t>
            </a:r>
            <a:endParaRPr lang="ru-RU" sz="2000" dirty="0">
              <a:solidFill>
                <a:srgbClr val="000000"/>
              </a:solidFill>
              <a:latin typeface="Times New Roman" panose="02020603050405020304" pitchFamily="18" charset="0"/>
              <a:ea typeface="Times New Roman" panose="02020603050405020304" pitchFamily="18" charset="0"/>
            </a:endParaRPr>
          </a:p>
          <a:p>
            <a:pPr marL="317500" marR="433705" indent="270510">
              <a:lnSpc>
                <a:spcPct val="150000"/>
              </a:lnSpc>
              <a:tabLst>
                <a:tab pos="270510" algn="l"/>
              </a:tabLst>
            </a:pPr>
            <a:r>
              <a:rPr lang="en-US" dirty="0">
                <a:solidFill>
                  <a:srgbClr val="000000"/>
                </a:solidFill>
                <a:latin typeface="Times New Roman" panose="02020603050405020304" pitchFamily="18" charset="0"/>
                <a:ea typeface="Times New Roman" panose="02020603050405020304" pitchFamily="18" charset="0"/>
              </a:rPr>
              <a:t> </a:t>
            </a:r>
            <a:endParaRPr lang="ru-RU" sz="2000" dirty="0">
              <a:solidFill>
                <a:srgbClr val="00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2572117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err="1"/>
              <a:t>Maydalash</a:t>
            </a:r>
            <a:r>
              <a:rPr lang="en-US" b="1" dirty="0"/>
              <a:t> </a:t>
            </a:r>
            <a:r>
              <a:rPr lang="en-US" b="1" dirty="0" err="1"/>
              <a:t>uchun</a:t>
            </a:r>
            <a:r>
              <a:rPr lang="en-US" b="1" dirty="0"/>
              <a:t> </a:t>
            </a:r>
            <a:r>
              <a:rPr lang="en-US" b="1" dirty="0" err="1"/>
              <a:t>tayyorlangan</a:t>
            </a:r>
            <a:r>
              <a:rPr lang="en-US" b="1" dirty="0"/>
              <a:t> don </a:t>
            </a:r>
            <a:r>
              <a:rPr lang="ru-RU" dirty="0"/>
              <a:t/>
            </a:r>
            <a:br>
              <a:rPr lang="ru-RU" dirty="0"/>
            </a:br>
            <a:endParaRPr lang="ru-RU" dirty="0"/>
          </a:p>
        </p:txBody>
      </p:sp>
      <p:pic>
        <p:nvPicPr>
          <p:cNvPr id="3" name="Picture 98496"/>
          <p:cNvPicPr/>
          <p:nvPr/>
        </p:nvPicPr>
        <p:blipFill>
          <a:blip r:embed="rId2"/>
          <a:stretch>
            <a:fillRect/>
          </a:stretch>
        </p:blipFill>
        <p:spPr>
          <a:xfrm>
            <a:off x="1738647" y="1326523"/>
            <a:ext cx="7443989" cy="5318976"/>
          </a:xfrm>
          <a:prstGeom prst="rect">
            <a:avLst/>
          </a:prstGeom>
        </p:spPr>
      </p:pic>
    </p:spTree>
    <p:extLst>
      <p:ext uri="{BB962C8B-B14F-4D97-AF65-F5344CB8AC3E}">
        <p14:creationId xmlns:p14="http://schemas.microsoft.com/office/powerpoint/2010/main" val="28912246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4" y="609599"/>
            <a:ext cx="11235624" cy="5739685"/>
          </a:xfrm>
        </p:spPr>
        <p:txBody>
          <a:bodyPr>
            <a:normAutofit/>
          </a:bodyPr>
          <a:lstStyle/>
          <a:p>
            <a:r>
              <a:rPr lang="en-US" b="1" dirty="0" err="1">
                <a:solidFill>
                  <a:schemeClr val="tx1"/>
                </a:solidFill>
                <a:latin typeface="Times New Roman" panose="02020603050405020304" pitchFamily="18" charset="0"/>
                <a:cs typeface="Times New Roman" panose="02020603050405020304" pitchFamily="18" charset="0"/>
              </a:rPr>
              <a:t>Maydalash</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jarayoni</a:t>
            </a:r>
            <a:r>
              <a:rPr lang="en-US" b="1" dirty="0">
                <a:solidFill>
                  <a:schemeClr val="tx1"/>
                </a:solidFill>
                <a:latin typeface="Times New Roman" panose="02020603050405020304" pitchFamily="18" charset="0"/>
                <a:cs typeface="Times New Roman" panose="02020603050405020304" pitchFamily="18" charset="0"/>
              </a:rPr>
              <a:t> </a:t>
            </a:r>
            <a:r>
              <a:rPr lang="ru-RU" b="1" dirty="0">
                <a:solidFill>
                  <a:schemeClr val="tx1"/>
                </a:solidFill>
                <a:latin typeface="Times New Roman" panose="02020603050405020304" pitchFamily="18" charset="0"/>
                <a:cs typeface="Times New Roman" panose="02020603050405020304" pitchFamily="18" charset="0"/>
              </a:rPr>
              <a:t/>
            </a:r>
            <a:br>
              <a:rPr lang="ru-RU"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ru-RU" dirty="0">
                <a:solidFill>
                  <a:schemeClr val="tx1"/>
                </a:solidFill>
                <a:latin typeface="Times New Roman" panose="02020603050405020304" pitchFamily="18" charset="0"/>
                <a:cs typeface="Times New Roman" panose="02020603050405020304" pitchFamily="18" charset="0"/>
              </a:rPr>
              <a:t/>
            </a:r>
            <a:br>
              <a:rPr lang="ru-RU"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Bu </a:t>
            </a:r>
            <a:r>
              <a:rPr lang="en-US" dirty="0" err="1">
                <a:solidFill>
                  <a:schemeClr val="tx1"/>
                </a:solidFill>
                <a:latin typeface="Times New Roman" panose="02020603050405020304" pitchFamily="18" charset="0"/>
                <a:cs typeface="Times New Roman" panose="02020603050405020304" pitchFamily="18" charset="0"/>
              </a:rPr>
              <a:t>jarayonning</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asosiy</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vazifasi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dondan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maksimal</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darajada</a:t>
            </a:r>
            <a:r>
              <a:rPr lang="en-US" dirty="0">
                <a:solidFill>
                  <a:schemeClr val="tx1"/>
                </a:solidFill>
                <a:latin typeface="Times New Roman" panose="02020603050405020304" pitchFamily="18" charset="0"/>
                <a:cs typeface="Times New Roman" panose="02020603050405020304" pitchFamily="18" charset="0"/>
              </a:rPr>
              <a:t> (65– 70%) </a:t>
            </a:r>
            <a:r>
              <a:rPr lang="en-US" dirty="0" err="1">
                <a:solidFill>
                  <a:schemeClr val="tx1"/>
                </a:solidFill>
                <a:latin typeface="Times New Roman" panose="02020603050405020304" pitchFamily="18" charset="0"/>
                <a:cs typeface="Times New Roman" panose="02020603050405020304" pitchFamily="18" charset="0"/>
              </a:rPr>
              <a:t>yorma-dunst</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mahsulot</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olish</a:t>
            </a:r>
            <a:r>
              <a:rPr lang="en-US" dirty="0">
                <a:solidFill>
                  <a:schemeClr val="tx1"/>
                </a:solidFill>
                <a:latin typeface="Times New Roman" panose="02020603050405020304" pitchFamily="18" charset="0"/>
                <a:cs typeface="Times New Roman" panose="02020603050405020304" pitchFamily="18" charset="0"/>
              </a:rPr>
              <a:t>. Bu </a:t>
            </a:r>
            <a:r>
              <a:rPr lang="en-US" dirty="0" err="1">
                <a:solidFill>
                  <a:schemeClr val="tx1"/>
                </a:solidFill>
                <a:latin typeface="Times New Roman" panose="02020603050405020304" pitchFamily="18" charset="0"/>
                <a:cs typeface="Times New Roman" panose="02020603050405020304" pitchFamily="18" charset="0"/>
              </a:rPr>
              <a:t>jarayonda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asosiy</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uskuna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valli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stanok</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hisoblanib</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vallarining</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o’lchamlari</a:t>
            </a:r>
            <a:r>
              <a:rPr lang="en-US" dirty="0">
                <a:solidFill>
                  <a:schemeClr val="tx1"/>
                </a:solidFill>
                <a:latin typeface="Times New Roman" panose="02020603050405020304" pitchFamily="18" charset="0"/>
                <a:cs typeface="Times New Roman" panose="02020603050405020304" pitchFamily="18" charset="0"/>
              </a:rPr>
              <a:t> 600x250 mm, 800x250 mm, 1000x250 mm 1250x250 mm </a:t>
            </a:r>
            <a:r>
              <a:rPr lang="en-US" dirty="0" err="1">
                <a:solidFill>
                  <a:schemeClr val="tx1"/>
                </a:solidFill>
                <a:latin typeface="Times New Roman" panose="02020603050405020304" pitchFamily="18" charset="0"/>
                <a:cs typeface="Times New Roman" panose="02020603050405020304" pitchFamily="18" charset="0"/>
              </a:rPr>
              <a:t>bo’ladi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Valli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stanokning</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turlari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ko’p</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bo’lib</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hozirgi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kunda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zamonaviy</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valli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stanoklardan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ko’pgina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korxonalarda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foydalanilmoqda</a:t>
            </a:r>
            <a:r>
              <a:rPr lang="en-US" dirty="0">
                <a:solidFill>
                  <a:schemeClr val="tx1"/>
                </a:solidFill>
                <a:latin typeface="Times New Roman" panose="02020603050405020304" pitchFamily="18" charset="0"/>
                <a:cs typeface="Times New Roman" panose="02020603050405020304" pitchFamily="18" charset="0"/>
              </a:rPr>
              <a:t>. </a:t>
            </a:r>
            <a:r>
              <a:rPr lang="ru-RU" dirty="0">
                <a:solidFill>
                  <a:schemeClr val="tx1"/>
                </a:solidFill>
                <a:latin typeface="Times New Roman" panose="02020603050405020304" pitchFamily="18" charset="0"/>
                <a:cs typeface="Times New Roman" panose="02020603050405020304" pitchFamily="18" charset="0"/>
              </a:rPr>
              <a:t/>
            </a:r>
            <a:br>
              <a:rPr lang="ru-RU" dirty="0">
                <a:solidFill>
                  <a:schemeClr val="tx1"/>
                </a:solidFill>
                <a:latin typeface="Times New Roman" panose="02020603050405020304" pitchFamily="18" charset="0"/>
                <a:cs typeface="Times New Roman" panose="02020603050405020304" pitchFamily="18" charset="0"/>
              </a:rPr>
            </a:br>
            <a:endParaRPr lang="ru-RU"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144398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3" name="Picture 98939"/>
          <p:cNvPicPr/>
          <p:nvPr/>
        </p:nvPicPr>
        <p:blipFill>
          <a:blip r:embed="rId2"/>
          <a:stretch>
            <a:fillRect/>
          </a:stretch>
        </p:blipFill>
        <p:spPr>
          <a:xfrm>
            <a:off x="677334" y="594994"/>
            <a:ext cx="5903769" cy="4530797"/>
          </a:xfrm>
          <a:prstGeom prst="rect">
            <a:avLst/>
          </a:prstGeom>
        </p:spPr>
      </p:pic>
      <p:sp>
        <p:nvSpPr>
          <p:cNvPr id="4" name="Прямоугольник 3"/>
          <p:cNvSpPr/>
          <p:nvPr/>
        </p:nvSpPr>
        <p:spPr>
          <a:xfrm>
            <a:off x="2446116" y="5304953"/>
            <a:ext cx="1349728" cy="369332"/>
          </a:xfrm>
          <a:prstGeom prst="rect">
            <a:avLst/>
          </a:prstGeom>
        </p:spPr>
        <p:txBody>
          <a:bodyPr wrap="none">
            <a:spAutoFit/>
          </a:bodyPr>
          <a:lstStyle/>
          <a:p>
            <a:r>
              <a:rPr lang="en-US" b="1" dirty="0" err="1">
                <a:solidFill>
                  <a:srgbClr val="000000"/>
                </a:solidFill>
                <a:latin typeface="Times New Roman" panose="02020603050405020304" pitchFamily="18" charset="0"/>
                <a:ea typeface="Times New Roman" panose="02020603050405020304" pitchFamily="18" charset="0"/>
              </a:rPr>
              <a:t>Valli</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stanok</a:t>
            </a:r>
            <a:endParaRPr lang="ru-RU" dirty="0"/>
          </a:p>
        </p:txBody>
      </p:sp>
      <p:sp>
        <p:nvSpPr>
          <p:cNvPr id="5" name="Прямоугольник 4"/>
          <p:cNvSpPr/>
          <p:nvPr/>
        </p:nvSpPr>
        <p:spPr>
          <a:xfrm>
            <a:off x="6581102" y="1097593"/>
            <a:ext cx="5447765" cy="5078313"/>
          </a:xfrm>
          <a:prstGeom prst="rect">
            <a:avLst/>
          </a:prstGeom>
        </p:spPr>
        <p:txBody>
          <a:bodyPr wrap="square">
            <a:spAutoFit/>
          </a:bodyPr>
          <a:lstStyle/>
          <a:p>
            <a:pPr marL="317500" marR="433705" indent="270510" algn="just">
              <a:lnSpc>
                <a:spcPct val="150000"/>
              </a:lnSpc>
              <a:spcAft>
                <a:spcPts val="0"/>
              </a:spcAft>
              <a:tabLst>
                <a:tab pos="270510" algn="l"/>
              </a:tabLst>
            </a:pPr>
            <a:r>
              <a:rPr lang="en-US" dirty="0" err="1">
                <a:solidFill>
                  <a:srgbClr val="000000"/>
                </a:solidFill>
                <a:latin typeface="Times New Roman" panose="02020603050405020304" pitchFamily="18" charset="0"/>
                <a:ea typeface="Times New Roman" panose="02020603050405020304" pitchFamily="18" charset="0"/>
              </a:rPr>
              <a:t>Maydalash</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sistemalarida</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asosan</a:t>
            </a:r>
            <a:r>
              <a:rPr lang="en-US" dirty="0">
                <a:solidFill>
                  <a:srgbClr val="000000"/>
                </a:solidFill>
                <a:latin typeface="Times New Roman" panose="02020603050405020304" pitchFamily="18" charset="0"/>
                <a:ea typeface="Times New Roman" panose="02020603050405020304" pitchFamily="18" charset="0"/>
              </a:rPr>
              <a:t>, endosperm </a:t>
            </a:r>
            <a:r>
              <a:rPr lang="en-US" dirty="0" err="1">
                <a:solidFill>
                  <a:srgbClr val="000000"/>
                </a:solidFill>
                <a:latin typeface="Times New Roman" panose="02020603050405020304" pitchFamily="18" charset="0"/>
                <a:ea typeface="Times New Roman" panose="02020603050405020304" pitchFamily="18" charset="0"/>
              </a:rPr>
              <a:t>yorma</a:t>
            </a:r>
            <a:r>
              <a:rPr lang="en-US" dirty="0">
                <a:solidFill>
                  <a:srgbClr val="000000"/>
                </a:solidFill>
                <a:latin typeface="Times New Roman" panose="02020603050405020304" pitchFamily="18" charset="0"/>
                <a:ea typeface="Times New Roman" panose="02020603050405020304" pitchFamily="18" charset="0"/>
              </a:rPr>
              <a:t> – </a:t>
            </a:r>
            <a:r>
              <a:rPr lang="en-US" dirty="0" err="1">
                <a:solidFill>
                  <a:srgbClr val="000000"/>
                </a:solidFill>
                <a:latin typeface="Times New Roman" panose="02020603050405020304" pitchFamily="18" charset="0"/>
                <a:ea typeface="Times New Roman" panose="02020603050405020304" pitchFamily="18" charset="0"/>
              </a:rPr>
              <a:t>dunstlar</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ajratib</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olinadi</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Bular</a:t>
            </a:r>
            <a:r>
              <a:rPr lang="en-US" dirty="0">
                <a:solidFill>
                  <a:srgbClr val="000000"/>
                </a:solidFill>
                <a:latin typeface="Times New Roman" panose="02020603050405020304" pitchFamily="18" charset="0"/>
                <a:ea typeface="Times New Roman" panose="02020603050405020304" pitchFamily="18" charset="0"/>
              </a:rPr>
              <a:t>    1-sifatli </a:t>
            </a:r>
            <a:r>
              <a:rPr lang="en-US" dirty="0" err="1">
                <a:solidFill>
                  <a:srgbClr val="000000"/>
                </a:solidFill>
                <a:latin typeface="Times New Roman" panose="02020603050405020304" pitchFamily="18" charset="0"/>
                <a:ea typeface="Times New Roman" panose="02020603050405020304" pitchFamily="18" charset="0"/>
              </a:rPr>
              <a:t>yormalar</a:t>
            </a:r>
            <a:r>
              <a:rPr lang="en-US" dirty="0">
                <a:solidFill>
                  <a:srgbClr val="000000"/>
                </a:solidFill>
                <a:latin typeface="Times New Roman" panose="02020603050405020304" pitchFamily="18" charset="0"/>
                <a:ea typeface="Times New Roman" panose="02020603050405020304" pitchFamily="18" charset="0"/>
              </a:rPr>
              <a:t> deb </a:t>
            </a:r>
            <a:r>
              <a:rPr lang="en-US" dirty="0" err="1">
                <a:solidFill>
                  <a:srgbClr val="000000"/>
                </a:solidFill>
                <a:latin typeface="Times New Roman" panose="02020603050405020304" pitchFamily="18" charset="0"/>
                <a:ea typeface="Times New Roman" panose="02020603050405020304" pitchFamily="18" charset="0"/>
              </a:rPr>
              <a:t>ataladi</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Bularni</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alohida</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sovurish-elash</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uskunalari</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yordamida</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boyitib</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yuqori</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navli</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unlar</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olinadi</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Ajratib</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olingan</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barcha</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yormalar</a:t>
            </a:r>
            <a:r>
              <a:rPr lang="en-US" dirty="0">
                <a:solidFill>
                  <a:srgbClr val="000000"/>
                </a:solidFill>
                <a:latin typeface="Times New Roman" panose="02020603050405020304" pitchFamily="18" charset="0"/>
                <a:ea typeface="Times New Roman" panose="02020603050405020304" pitchFamily="18" charset="0"/>
              </a:rPr>
              <a:t> 70% </a:t>
            </a:r>
            <a:r>
              <a:rPr lang="en-US" dirty="0" err="1">
                <a:solidFill>
                  <a:srgbClr val="000000"/>
                </a:solidFill>
                <a:latin typeface="Times New Roman" panose="02020603050405020304" pitchFamily="18" charset="0"/>
                <a:ea typeface="Times New Roman" panose="02020603050405020304" pitchFamily="18" charset="0"/>
              </a:rPr>
              <a:t>bo’lsa</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shulardan</a:t>
            </a:r>
            <a:r>
              <a:rPr lang="en-US" dirty="0">
                <a:solidFill>
                  <a:srgbClr val="000000"/>
                </a:solidFill>
                <a:latin typeface="Times New Roman" panose="02020603050405020304" pitchFamily="18" charset="0"/>
                <a:ea typeface="Times New Roman" panose="02020603050405020304" pitchFamily="18" charset="0"/>
              </a:rPr>
              <a:t> 15–18%i </a:t>
            </a:r>
            <a:r>
              <a:rPr lang="en-US" dirty="0" err="1">
                <a:solidFill>
                  <a:srgbClr val="000000"/>
                </a:solidFill>
                <a:latin typeface="Times New Roman" panose="02020603050405020304" pitchFamily="18" charset="0"/>
                <a:ea typeface="Times New Roman" panose="02020603050405020304" pitchFamily="18" charset="0"/>
              </a:rPr>
              <a:t>yirik</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yorma</a:t>
            </a:r>
            <a:r>
              <a:rPr lang="en-US" dirty="0">
                <a:solidFill>
                  <a:srgbClr val="000000"/>
                </a:solidFill>
                <a:latin typeface="Times New Roman" panose="02020603050405020304" pitchFamily="18" charset="0"/>
                <a:ea typeface="Times New Roman" panose="02020603050405020304" pitchFamily="18" charset="0"/>
              </a:rPr>
              <a:t>, 20–22%i </a:t>
            </a:r>
            <a:r>
              <a:rPr lang="en-US" dirty="0" err="1">
                <a:solidFill>
                  <a:srgbClr val="000000"/>
                </a:solidFill>
                <a:latin typeface="Times New Roman" panose="02020603050405020304" pitchFamily="18" charset="0"/>
                <a:ea typeface="Times New Roman" panose="02020603050405020304" pitchFamily="18" charset="0"/>
              </a:rPr>
              <a:t>o’rta</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yorma</a:t>
            </a:r>
            <a:r>
              <a:rPr lang="en-US" dirty="0">
                <a:solidFill>
                  <a:srgbClr val="000000"/>
                </a:solidFill>
                <a:latin typeface="Times New Roman" panose="02020603050405020304" pitchFamily="18" charset="0"/>
                <a:ea typeface="Times New Roman" panose="02020603050405020304" pitchFamily="18" charset="0"/>
              </a:rPr>
              <a:t>, 10–12%i </a:t>
            </a:r>
            <a:r>
              <a:rPr lang="en-US" dirty="0" err="1">
                <a:solidFill>
                  <a:srgbClr val="000000"/>
                </a:solidFill>
                <a:latin typeface="Times New Roman" panose="02020603050405020304" pitchFamily="18" charset="0"/>
                <a:ea typeface="Times New Roman" panose="02020603050405020304" pitchFamily="18" charset="0"/>
              </a:rPr>
              <a:t>mayda</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yorma</a:t>
            </a:r>
            <a:r>
              <a:rPr lang="en-US" dirty="0">
                <a:solidFill>
                  <a:srgbClr val="000000"/>
                </a:solidFill>
                <a:latin typeface="Times New Roman" panose="02020603050405020304" pitchFamily="18" charset="0"/>
                <a:ea typeface="Times New Roman" panose="02020603050405020304" pitchFamily="18" charset="0"/>
              </a:rPr>
              <a:t>, 8–10%i </a:t>
            </a:r>
            <a:r>
              <a:rPr lang="en-US" dirty="0" err="1">
                <a:solidFill>
                  <a:srgbClr val="000000"/>
                </a:solidFill>
                <a:latin typeface="Times New Roman" panose="02020603050405020304" pitchFamily="18" charset="0"/>
                <a:ea typeface="Times New Roman" panose="02020603050405020304" pitchFamily="18" charset="0"/>
              </a:rPr>
              <a:t>dunst</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va</a:t>
            </a:r>
            <a:r>
              <a:rPr lang="en-US" dirty="0">
                <a:solidFill>
                  <a:srgbClr val="000000"/>
                </a:solidFill>
                <a:latin typeface="Times New Roman" panose="02020603050405020304" pitchFamily="18" charset="0"/>
                <a:ea typeface="Times New Roman" panose="02020603050405020304" pitchFamily="18" charset="0"/>
              </a:rPr>
              <a:t> 8–10%i </a:t>
            </a:r>
            <a:r>
              <a:rPr lang="en-US" dirty="0" err="1">
                <a:solidFill>
                  <a:srgbClr val="000000"/>
                </a:solidFill>
                <a:latin typeface="Times New Roman" panose="02020603050405020304" pitchFamily="18" charset="0"/>
                <a:ea typeface="Times New Roman" panose="02020603050405020304" pitchFamily="18" charset="0"/>
              </a:rPr>
              <a:t>esa</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unni</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hosil</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qiladi</a:t>
            </a:r>
            <a:r>
              <a:rPr lang="en-US" dirty="0">
                <a:solidFill>
                  <a:srgbClr val="000000"/>
                </a:solidFill>
                <a:latin typeface="Times New Roman" panose="02020603050405020304" pitchFamily="18" charset="0"/>
                <a:ea typeface="Times New Roman" panose="02020603050405020304" pitchFamily="18" charset="0"/>
              </a:rPr>
              <a:t>. Bu </a:t>
            </a:r>
            <a:r>
              <a:rPr lang="en-US" dirty="0" err="1">
                <a:solidFill>
                  <a:srgbClr val="000000"/>
                </a:solidFill>
                <a:latin typeface="Times New Roman" panose="02020603050405020304" pitchFamily="18" charset="0"/>
                <a:ea typeface="Times New Roman" panose="02020603050405020304" pitchFamily="18" charset="0"/>
              </a:rPr>
              <a:t>jarayonda</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yorma-dunst</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mahsulotlari</a:t>
            </a:r>
            <a:r>
              <a:rPr lang="en-US" dirty="0">
                <a:solidFill>
                  <a:srgbClr val="000000"/>
                </a:solidFill>
                <a:latin typeface="Times New Roman" panose="02020603050405020304" pitchFamily="18" charset="0"/>
                <a:ea typeface="Times New Roman" panose="02020603050405020304" pitchFamily="18" charset="0"/>
              </a:rPr>
              <a:t> 65%dan </a:t>
            </a:r>
            <a:r>
              <a:rPr lang="en-US" dirty="0" err="1">
                <a:solidFill>
                  <a:srgbClr val="000000"/>
                </a:solidFill>
                <a:latin typeface="Times New Roman" panose="02020603050405020304" pitchFamily="18" charset="0"/>
                <a:ea typeface="Times New Roman" panose="02020603050405020304" pitchFamily="18" charset="0"/>
              </a:rPr>
              <a:t>kam</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bo’lmasligi</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kerak</a:t>
            </a:r>
            <a:r>
              <a:rPr lang="en-US" dirty="0">
                <a:solidFill>
                  <a:srgbClr val="000000"/>
                </a:solidFill>
                <a:latin typeface="Times New Roman" panose="02020603050405020304" pitchFamily="18" charset="0"/>
                <a:ea typeface="Times New Roman" panose="02020603050405020304" pitchFamily="18" charset="0"/>
              </a:rPr>
              <a:t>. Bu </a:t>
            </a:r>
            <a:r>
              <a:rPr lang="en-US" dirty="0" err="1">
                <a:solidFill>
                  <a:srgbClr val="000000"/>
                </a:solidFill>
                <a:latin typeface="Times New Roman" panose="02020603050405020304" pitchFamily="18" charset="0"/>
                <a:ea typeface="Times New Roman" panose="02020603050405020304" pitchFamily="18" charset="0"/>
              </a:rPr>
              <a:t>jarayonda</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entoleytor</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qo’shimcha</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maydalash</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uchun</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va</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mikroorganizmlarni</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o’ldirish</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uchun</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ishlatiladi</a:t>
            </a:r>
            <a:r>
              <a:rPr lang="en-US" dirty="0">
                <a:solidFill>
                  <a:srgbClr val="000000"/>
                </a:solidFill>
                <a:latin typeface="Times New Roman" panose="02020603050405020304" pitchFamily="18" charset="0"/>
                <a:ea typeface="Times New Roman" panose="02020603050405020304" pitchFamily="18" charset="0"/>
              </a:rPr>
              <a:t>. </a:t>
            </a:r>
            <a:endParaRPr lang="ru-RU" sz="2000" dirty="0">
              <a:solidFill>
                <a:srgbClr val="00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072721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99290"/>
          <p:cNvPicPr/>
          <p:nvPr/>
        </p:nvPicPr>
        <p:blipFill>
          <a:blip r:embed="rId2"/>
          <a:stretch>
            <a:fillRect/>
          </a:stretch>
        </p:blipFill>
        <p:spPr>
          <a:xfrm>
            <a:off x="785612" y="231821"/>
            <a:ext cx="10753858" cy="5357610"/>
          </a:xfrm>
          <a:prstGeom prst="rect">
            <a:avLst/>
          </a:prstGeom>
        </p:spPr>
      </p:pic>
      <p:sp>
        <p:nvSpPr>
          <p:cNvPr id="3" name="Прямоугольник 2"/>
          <p:cNvSpPr/>
          <p:nvPr/>
        </p:nvSpPr>
        <p:spPr>
          <a:xfrm>
            <a:off x="4598651" y="5910261"/>
            <a:ext cx="3127779" cy="369332"/>
          </a:xfrm>
          <a:prstGeom prst="rect">
            <a:avLst/>
          </a:prstGeom>
        </p:spPr>
        <p:txBody>
          <a:bodyPr wrap="none">
            <a:spAutoFit/>
          </a:bodyPr>
          <a:lstStyle/>
          <a:p>
            <a:r>
              <a:rPr lang="en-US" b="1" dirty="0" err="1">
                <a:solidFill>
                  <a:srgbClr val="000000"/>
                </a:solidFill>
                <a:latin typeface="Times New Roman" panose="02020603050405020304" pitchFamily="18" charset="0"/>
                <a:ea typeface="Times New Roman" panose="02020603050405020304" pitchFamily="18" charset="0"/>
              </a:rPr>
              <a:t>Maydalash</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uskunalari</a:t>
            </a:r>
            <a:r>
              <a:rPr lang="en-US" b="1" dirty="0">
                <a:solidFill>
                  <a:srgbClr val="000000"/>
                </a:solidFill>
                <a:latin typeface="Times New Roman" panose="02020603050405020304" pitchFamily="18" charset="0"/>
                <a:ea typeface="Times New Roman" panose="02020603050405020304" pitchFamily="18" charset="0"/>
              </a:rPr>
              <a:t> ( v/</a:t>
            </a:r>
            <a:r>
              <a:rPr lang="en-US" b="1" dirty="0" err="1">
                <a:solidFill>
                  <a:srgbClr val="000000"/>
                </a:solidFill>
                <a:latin typeface="Times New Roman" panose="02020603050405020304" pitchFamily="18" charset="0"/>
                <a:ea typeface="Times New Roman" panose="02020603050405020304" pitchFamily="18" charset="0"/>
              </a:rPr>
              <a:t>st</a:t>
            </a:r>
            <a:r>
              <a:rPr lang="en-US" b="1" dirty="0">
                <a:solidFill>
                  <a:srgbClr val="000000"/>
                </a:solidFill>
                <a:latin typeface="Times New Roman" panose="02020603050405020304" pitchFamily="18" charset="0"/>
                <a:ea typeface="Times New Roman" panose="02020603050405020304" pitchFamily="18" charset="0"/>
              </a:rPr>
              <a:t>). </a:t>
            </a:r>
            <a:endParaRPr lang="ru-RU" dirty="0"/>
          </a:p>
        </p:txBody>
      </p:sp>
    </p:spTree>
    <p:extLst>
      <p:ext uri="{BB962C8B-B14F-4D97-AF65-F5344CB8AC3E}">
        <p14:creationId xmlns:p14="http://schemas.microsoft.com/office/powerpoint/2010/main" val="11449516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6878" y="339144"/>
            <a:ext cx="11686384" cy="1320800"/>
          </a:xfrm>
        </p:spPr>
        <p:txBody>
          <a:bodyPr>
            <a:noAutofit/>
          </a:bodyPr>
          <a:lstStyle/>
          <a:p>
            <a:r>
              <a:rPr lang="en-US" sz="2800" b="1" dirty="0" err="1">
                <a:solidFill>
                  <a:schemeClr val="tx1"/>
                </a:solidFill>
                <a:latin typeface="Times New Roman" panose="02020603050405020304" pitchFamily="18" charset="0"/>
                <a:cs typeface="Times New Roman" panose="02020603050405020304" pitchFamily="18" charset="0"/>
              </a:rPr>
              <a:t>Saralash</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jarayonining</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asosiy</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vazifasi</a:t>
            </a:r>
            <a:r>
              <a:rPr lang="en-US" sz="2800" b="1" dirty="0">
                <a:solidFill>
                  <a:schemeClr val="tx1"/>
                </a:solidFill>
                <a:latin typeface="Times New Roman" panose="02020603050405020304" pitchFamily="18" charset="0"/>
                <a:cs typeface="Times New Roman" panose="02020603050405020304" pitchFamily="18" charset="0"/>
              </a:rPr>
              <a:t> </a:t>
            </a:r>
            <a:r>
              <a:rPr lang="ru-RU" sz="2800" b="1" dirty="0">
                <a:solidFill>
                  <a:schemeClr val="tx1"/>
                </a:solidFill>
                <a:latin typeface="Times New Roman" panose="02020603050405020304" pitchFamily="18" charset="0"/>
                <a:cs typeface="Times New Roman" panose="02020603050405020304" pitchFamily="18" charset="0"/>
              </a:rPr>
              <a:t/>
            </a:r>
            <a:br>
              <a:rPr lang="ru-RU" sz="2800" b="1" dirty="0">
                <a:solidFill>
                  <a:schemeClr val="tx1"/>
                </a:solidFill>
                <a:latin typeface="Times New Roman" panose="02020603050405020304" pitchFamily="18" charset="0"/>
                <a:cs typeface="Times New Roman" panose="02020603050405020304" pitchFamily="18" charset="0"/>
              </a:rPr>
            </a:br>
            <a:r>
              <a:rPr lang="en-US" sz="2800" dirty="0">
                <a:solidFill>
                  <a:schemeClr val="tx1"/>
                </a:solidFill>
                <a:latin typeface="Times New Roman" panose="02020603050405020304" pitchFamily="18" charset="0"/>
                <a:cs typeface="Times New Roman" panose="02020603050405020304" pitchFamily="18" charset="0"/>
              </a:rPr>
              <a:t> </a:t>
            </a:r>
            <a:r>
              <a:rPr lang="ru-RU" sz="2800" dirty="0">
                <a:solidFill>
                  <a:schemeClr val="tx1"/>
                </a:solidFill>
                <a:latin typeface="Times New Roman" panose="02020603050405020304" pitchFamily="18" charset="0"/>
                <a:cs typeface="Times New Roman" panose="02020603050405020304" pitchFamily="18" charset="0"/>
              </a:rPr>
              <a:t/>
            </a:r>
            <a:br>
              <a:rPr lang="ru-RU" sz="2800" dirty="0">
                <a:solidFill>
                  <a:schemeClr val="tx1"/>
                </a:solidFill>
                <a:latin typeface="Times New Roman" panose="02020603050405020304" pitchFamily="18" charset="0"/>
                <a:cs typeface="Times New Roman" panose="02020603050405020304" pitchFamily="18" charset="0"/>
              </a:rPr>
            </a:br>
            <a:r>
              <a:rPr lang="en-US" sz="2800" dirty="0" err="1">
                <a:solidFill>
                  <a:schemeClr val="tx1"/>
                </a:solidFill>
                <a:latin typeface="Times New Roman" panose="02020603050405020304" pitchFamily="18" charset="0"/>
                <a:cs typeface="Times New Roman" panose="02020603050405020304" pitchFamily="18" charset="0"/>
              </a:rPr>
              <a:t>Maydalangan</a:t>
            </a:r>
            <a:r>
              <a:rPr lang="en-US" sz="2800" dirty="0">
                <a:solidFill>
                  <a:schemeClr val="tx1"/>
                </a:solidFill>
                <a:latin typeface="Times New Roman" panose="02020603050405020304" pitchFamily="18" charset="0"/>
                <a:cs typeface="Times New Roman" panose="02020603050405020304" pitchFamily="18" charset="0"/>
              </a:rPr>
              <a:t> don </a:t>
            </a:r>
            <a:r>
              <a:rPr lang="en-US" sz="2800" dirty="0" err="1">
                <a:solidFill>
                  <a:schemeClr val="tx1"/>
                </a:solidFill>
                <a:latin typeface="Times New Roman" panose="02020603050405020304" pitchFamily="18" charset="0"/>
                <a:cs typeface="Times New Roman" panose="02020603050405020304" pitchFamily="18" charset="0"/>
              </a:rPr>
              <a:t>mahsulotlarini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a:t>
            </a:r>
            <a:r>
              <a:rPr lang="en-US" sz="2800" dirty="0" err="1" smtClean="0">
                <a:solidFill>
                  <a:schemeClr val="tx1"/>
                </a:solidFill>
                <a:latin typeface="Times New Roman" panose="02020603050405020304" pitchFamily="18" charset="0"/>
                <a:cs typeface="Times New Roman" panose="02020603050405020304" pitchFamily="18" charset="0"/>
              </a:rPr>
              <a:t>aralash</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a:solidFill>
                  <a:schemeClr val="tx1"/>
                </a:solidFill>
                <a:latin typeface="Times New Roman" panose="02020603050405020304" pitchFamily="18" charset="0"/>
                <a:cs typeface="Times New Roman" panose="02020603050405020304" pitchFamily="18" charset="0"/>
              </a:rPr>
              <a:t>un </a:t>
            </a:r>
            <a:r>
              <a:rPr lang="en-US" sz="2800" dirty="0" err="1">
                <a:solidFill>
                  <a:schemeClr val="tx1"/>
                </a:solidFill>
                <a:latin typeface="Times New Roman" panose="02020603050405020304" pitchFamily="18" charset="0"/>
                <a:cs typeface="Times New Roman" panose="02020603050405020304" pitchFamily="18" charset="0"/>
              </a:rPr>
              <a:t>va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yorma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ishlab</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chiqarish</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texnologiyasida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asosiy</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jarayonlardan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hisoblanadi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Maydalash</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jarayonidan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kelayotgan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yorma-dunst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va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unlar</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saralash</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sistemalaridagi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elaklar</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yordamida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yirik</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o’rta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mayda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dunst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va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unlarga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ajratib</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olinadi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valli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dastgohda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maydalangan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dondan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hosil</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bo’lgan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yormalar</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yirikligi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bo’yicha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bir-biridan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keskin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farq</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qiladi</a:t>
            </a:r>
            <a:r>
              <a:rPr lang="en-US" sz="2800" dirty="0">
                <a:solidFill>
                  <a:schemeClr val="tx1"/>
                </a:solidFill>
                <a:latin typeface="Times New Roman" panose="02020603050405020304" pitchFamily="18" charset="0"/>
                <a:cs typeface="Times New Roman" panose="02020603050405020304" pitchFamily="18" charset="0"/>
              </a:rPr>
              <a:t>. Bu </a:t>
            </a:r>
            <a:r>
              <a:rPr lang="en-US" sz="2800" dirty="0" err="1">
                <a:solidFill>
                  <a:schemeClr val="tx1"/>
                </a:solidFill>
                <a:latin typeface="Times New Roman" panose="02020603050405020304" pitchFamily="18" charset="0"/>
                <a:cs typeface="Times New Roman" panose="02020603050405020304" pitchFamily="18" charset="0"/>
              </a:rPr>
              <a:t>esa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ularga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ishlov</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berishni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qiyinlashtiradi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Jarayonlarning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samaradorligi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texnologik</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sistemalar</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sovurish-elash</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dastgohlari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ularning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granulometrik</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tarkibining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tavsifiga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bog’liq</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Yormalarning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yirikligi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baravar</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bo’lsa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sistemadagi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jarayonlarni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tartibga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solish</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oson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kechadi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Bundan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tashqari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ularni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yirikligi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bo’yicha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fraksiyalarga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ajratishda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yormalarning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asllik</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sifatlari</a:t>
            </a:r>
            <a:r>
              <a:rPr lang="en-US" sz="2800" dirty="0">
                <a:solidFill>
                  <a:schemeClr val="tx1"/>
                </a:solidFill>
                <a:latin typeface="Times New Roman" panose="02020603050405020304" pitchFamily="18" charset="0"/>
                <a:cs typeface="Times New Roman" panose="02020603050405020304" pitchFamily="18" charset="0"/>
              </a:rPr>
              <a:t> ham </a:t>
            </a:r>
            <a:r>
              <a:rPr lang="en-US" sz="2800" dirty="0" err="1">
                <a:solidFill>
                  <a:schemeClr val="tx1"/>
                </a:solidFill>
                <a:latin typeface="Times New Roman" panose="02020603050405020304" pitchFamily="18" charset="0"/>
                <a:cs typeface="Times New Roman" panose="02020603050405020304" pitchFamily="18" charset="0"/>
              </a:rPr>
              <a:t>hisobga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olinadi</a:t>
            </a:r>
            <a:r>
              <a:rPr lang="en-US" sz="2800" dirty="0">
                <a:solidFill>
                  <a:schemeClr val="tx1"/>
                </a:solidFill>
                <a:latin typeface="Times New Roman" panose="02020603050405020304" pitchFamily="18" charset="0"/>
                <a:cs typeface="Times New Roman" panose="02020603050405020304" pitchFamily="18" charset="0"/>
              </a:rPr>
              <a:t>. Un </a:t>
            </a:r>
            <a:r>
              <a:rPr lang="en-US" sz="2800" dirty="0" err="1">
                <a:solidFill>
                  <a:schemeClr val="tx1"/>
                </a:solidFill>
                <a:latin typeface="Times New Roman" panose="02020603050405020304" pitchFamily="18" charset="0"/>
                <a:cs typeface="Times New Roman" panose="02020603050405020304" pitchFamily="18" charset="0"/>
              </a:rPr>
              <a:t>va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oraliq</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mahsulot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bo’lgan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kepak</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elak</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rassev</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yordamida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saralanadi</a:t>
            </a:r>
            <a:r>
              <a:rPr lang="en-US" sz="2800" dirty="0">
                <a:solidFill>
                  <a:schemeClr val="tx1"/>
                </a:solidFill>
                <a:latin typeface="Times New Roman" panose="02020603050405020304" pitchFamily="18" charset="0"/>
                <a:cs typeface="Times New Roman" panose="02020603050405020304" pitchFamily="18" charset="0"/>
              </a:rPr>
              <a:t>. </a:t>
            </a:r>
            <a:r>
              <a:rPr lang="ru-RU" sz="2800" dirty="0">
                <a:solidFill>
                  <a:schemeClr val="tx1"/>
                </a:solidFill>
                <a:latin typeface="Times New Roman" panose="02020603050405020304" pitchFamily="18" charset="0"/>
                <a:cs typeface="Times New Roman" panose="02020603050405020304" pitchFamily="18" charset="0"/>
              </a:rPr>
              <a:t/>
            </a:r>
            <a:br>
              <a:rPr lang="ru-RU" sz="2800" dirty="0">
                <a:solidFill>
                  <a:schemeClr val="tx1"/>
                </a:solidFill>
                <a:latin typeface="Times New Roman" panose="02020603050405020304" pitchFamily="18" charset="0"/>
                <a:cs typeface="Times New Roman" panose="02020603050405020304" pitchFamily="18" charset="0"/>
              </a:rPr>
            </a:br>
            <a:endParaRPr lang="ru-RU" sz="28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67181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3" y="609600"/>
            <a:ext cx="11106835" cy="1320800"/>
          </a:xfrm>
        </p:spPr>
        <p:txBody>
          <a:bodyPr>
            <a:normAutofit fontScale="90000"/>
          </a:bodyPr>
          <a:lstStyle/>
          <a:p>
            <a:r>
              <a:rPr lang="en-US" sz="2700" dirty="0">
                <a:latin typeface="Times New Roman" panose="02020603050405020304" pitchFamily="18" charset="0"/>
                <a:cs typeface="Times New Roman" panose="02020603050405020304" pitchFamily="18" charset="0"/>
              </a:rPr>
              <a:t>Un </a:t>
            </a:r>
            <a:r>
              <a:rPr lang="en-US" sz="2700" dirty="0" err="1">
                <a:latin typeface="Times New Roman" panose="02020603050405020304" pitchFamily="18" charset="0"/>
                <a:cs typeface="Times New Roman" panose="02020603050405020304" pitchFamily="18" charset="0"/>
              </a:rPr>
              <a:t>ishlab</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chiqarish</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korxonalarida</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asosiy</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uskunalardan</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biri</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bu</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Elak</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rassev</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hisoblanib</a:t>
            </a:r>
            <a:r>
              <a:rPr lang="en-US" sz="2700" dirty="0">
                <a:latin typeface="Times New Roman" panose="02020603050405020304" pitchFamily="18" charset="0"/>
                <a:cs typeface="Times New Roman" panose="02020603050405020304" pitchFamily="18" charset="0"/>
              </a:rPr>
              <a:t>, un </a:t>
            </a:r>
            <a:r>
              <a:rPr lang="en-US" sz="2700" dirty="0" err="1">
                <a:latin typeface="Times New Roman" panose="02020603050405020304" pitchFamily="18" charset="0"/>
                <a:cs typeface="Times New Roman" panose="02020603050405020304" pitchFamily="18" charset="0"/>
              </a:rPr>
              <a:t>tortish</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bo’limida</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qo’llaniladi</a:t>
            </a:r>
            <a:r>
              <a:rPr lang="en-US" sz="2700" dirty="0">
                <a:latin typeface="Times New Roman" panose="02020603050405020304" pitchFamily="18" charset="0"/>
                <a:cs typeface="Times New Roman" panose="02020603050405020304" pitchFamily="18" charset="0"/>
              </a:rPr>
              <a:t>. Don </a:t>
            </a:r>
            <a:r>
              <a:rPr lang="en-US" sz="2700" dirty="0" err="1">
                <a:latin typeface="Times New Roman" panose="02020603050405020304" pitchFamily="18" charset="0"/>
                <a:cs typeface="Times New Roman" panose="02020603050405020304" pitchFamily="18" charset="0"/>
              </a:rPr>
              <a:t>vallik</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stanoklarda</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maydalanish</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natijasida</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bir</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nechta</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fraksiyalarga</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bo’linadi</a:t>
            </a:r>
            <a:r>
              <a:rPr lang="en-US" sz="2700" dirty="0">
                <a:latin typeface="Times New Roman" panose="02020603050405020304" pitchFamily="18" charset="0"/>
                <a:cs typeface="Times New Roman" panose="02020603050405020304" pitchFamily="18" charset="0"/>
              </a:rPr>
              <a:t>. </a:t>
            </a:r>
            <a:r>
              <a:rPr lang="ru-RU" sz="2700" dirty="0">
                <a:latin typeface="Times New Roman" panose="02020603050405020304" pitchFamily="18" charset="0"/>
                <a:cs typeface="Times New Roman" panose="02020603050405020304" pitchFamily="18" charset="0"/>
              </a:rPr>
              <a:t/>
            </a:r>
            <a:br>
              <a:rPr lang="ru-RU" sz="2700" dirty="0">
                <a:latin typeface="Times New Roman" panose="02020603050405020304" pitchFamily="18" charset="0"/>
                <a:cs typeface="Times New Roman" panose="02020603050405020304" pitchFamily="18" charset="0"/>
              </a:rPr>
            </a:br>
            <a:r>
              <a:rPr lang="en-US" sz="2700" dirty="0">
                <a:latin typeface="Times New Roman" panose="02020603050405020304" pitchFamily="18" charset="0"/>
                <a:cs typeface="Times New Roman" panose="02020603050405020304" pitchFamily="18" charset="0"/>
              </a:rPr>
              <a:t>Bu </a:t>
            </a:r>
            <a:r>
              <a:rPr lang="en-US" sz="2700" dirty="0" err="1">
                <a:latin typeface="Times New Roman" panose="02020603050405020304" pitchFamily="18" charset="0"/>
                <a:cs typeface="Times New Roman" panose="02020603050405020304" pitchFamily="18" charset="0"/>
              </a:rPr>
              <a:t>fraksiyalar</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turli</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ko’rinishdagi</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hajm</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va</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zichligi</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bo’yicha</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farqlanadi</a:t>
            </a:r>
            <a:r>
              <a:rPr lang="en-US" sz="2700" dirty="0">
                <a:latin typeface="Times New Roman" panose="02020603050405020304" pitchFamily="18" charset="0"/>
                <a:cs typeface="Times New Roman" panose="02020603050405020304" pitchFamily="18" charset="0"/>
              </a:rPr>
              <a:t>. </a:t>
            </a:r>
            <a:r>
              <a:rPr lang="ru-RU" sz="2700" dirty="0">
                <a:latin typeface="Times New Roman" panose="02020603050405020304" pitchFamily="18" charset="0"/>
                <a:cs typeface="Times New Roman" panose="02020603050405020304" pitchFamily="18" charset="0"/>
              </a:rPr>
              <a:t/>
            </a:r>
            <a:br>
              <a:rPr lang="ru-RU" sz="2700" dirty="0">
                <a:latin typeface="Times New Roman" panose="02020603050405020304" pitchFamily="18" charset="0"/>
                <a:cs typeface="Times New Roman" panose="02020603050405020304" pitchFamily="18" charset="0"/>
              </a:rPr>
            </a:br>
            <a:r>
              <a:rPr lang="en-US" sz="2700" dirty="0" err="1">
                <a:latin typeface="Times New Roman" panose="02020603050405020304" pitchFamily="18" charset="0"/>
                <a:cs typeface="Times New Roman" panose="02020603050405020304" pitchFamily="18" charset="0"/>
              </a:rPr>
              <a:t>Ushbu</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fraksiyalarni</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saralash</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aynan</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elaklarda</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amalga</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oshiriladi</a:t>
            </a:r>
            <a:r>
              <a:rPr lang="en-US" sz="2700" dirty="0">
                <a:latin typeface="Times New Roman" panose="02020603050405020304" pitchFamily="18" charset="0"/>
                <a:cs typeface="Times New Roman" panose="02020603050405020304" pitchFamily="18" charset="0"/>
              </a:rPr>
              <a:t>. </a:t>
            </a:r>
            <a:r>
              <a:rPr lang="ru-RU" sz="2700" dirty="0">
                <a:latin typeface="Times New Roman" panose="02020603050405020304" pitchFamily="18" charset="0"/>
                <a:cs typeface="Times New Roman" panose="02020603050405020304" pitchFamily="18" charset="0"/>
              </a:rPr>
              <a:t/>
            </a:r>
            <a:br>
              <a:rPr lang="ru-RU" sz="2700" dirty="0">
                <a:latin typeface="Times New Roman" panose="02020603050405020304" pitchFamily="18" charset="0"/>
                <a:cs typeface="Times New Roman" panose="02020603050405020304" pitchFamily="18" charset="0"/>
              </a:rPr>
            </a:br>
            <a:r>
              <a:rPr lang="en-US" sz="2700" dirty="0" err="1">
                <a:latin typeface="Times New Roman" panose="02020603050405020304" pitchFamily="18" charset="0"/>
                <a:cs typeface="Times New Roman" panose="02020603050405020304" pitchFamily="18" charset="0"/>
              </a:rPr>
              <a:t>Elaklar</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rassev</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texnologik</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sxemalari</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guruh</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bo’yicha</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farqlanadi</a:t>
            </a:r>
            <a:r>
              <a:rPr lang="en-US" sz="2700" dirty="0">
                <a:latin typeface="Times New Roman" panose="02020603050405020304" pitchFamily="18" charset="0"/>
                <a:cs typeface="Times New Roman" panose="02020603050405020304" pitchFamily="18" charset="0"/>
              </a:rPr>
              <a:t>. </a:t>
            </a:r>
            <a:r>
              <a:rPr lang="en-US" sz="2700" dirty="0" smtClean="0">
                <a:latin typeface="Times New Roman" panose="02020603050405020304" pitchFamily="18" charset="0"/>
                <a:cs typeface="Times New Roman" panose="02020603050405020304" pitchFamily="18" charset="0"/>
              </a:rPr>
              <a:t/>
            </a:r>
            <a:br>
              <a:rPr lang="en-US" sz="2700" dirty="0" smtClean="0">
                <a:latin typeface="Times New Roman" panose="02020603050405020304" pitchFamily="18" charset="0"/>
                <a:cs typeface="Times New Roman" panose="02020603050405020304" pitchFamily="18" charset="0"/>
              </a:rPr>
            </a:br>
            <a:r>
              <a:rPr lang="ru-RU" dirty="0"/>
              <a:t/>
            </a:r>
            <a:br>
              <a:rPr lang="ru-RU" dirty="0"/>
            </a:br>
            <a:endParaRPr lang="ru-RU" dirty="0"/>
          </a:p>
        </p:txBody>
      </p:sp>
      <p:pic>
        <p:nvPicPr>
          <p:cNvPr id="11" name="Picture 99460"/>
          <p:cNvPicPr/>
          <p:nvPr/>
        </p:nvPicPr>
        <p:blipFill>
          <a:blip r:embed="rId2"/>
          <a:stretch>
            <a:fillRect/>
          </a:stretch>
        </p:blipFill>
        <p:spPr>
          <a:xfrm>
            <a:off x="3208068" y="3038560"/>
            <a:ext cx="6180631" cy="1868291"/>
          </a:xfrm>
          <a:prstGeom prst="rect">
            <a:avLst/>
          </a:prstGeom>
        </p:spPr>
      </p:pic>
      <p:sp>
        <p:nvSpPr>
          <p:cNvPr id="8" name="Прямоугольник 7"/>
          <p:cNvSpPr/>
          <p:nvPr/>
        </p:nvSpPr>
        <p:spPr>
          <a:xfrm>
            <a:off x="2816179" y="5111853"/>
            <a:ext cx="6096000" cy="923330"/>
          </a:xfrm>
          <a:prstGeom prst="rect">
            <a:avLst/>
          </a:prstGeom>
        </p:spPr>
        <p:txBody>
          <a:bodyPr>
            <a:spAutoFit/>
          </a:bodyPr>
          <a:lstStyle/>
          <a:p>
            <a:pPr marL="317500" marR="433705" indent="270510" algn="ctr">
              <a:lnSpc>
                <a:spcPct val="150000"/>
              </a:lnSpc>
              <a:spcAft>
                <a:spcPts val="0"/>
              </a:spcAft>
              <a:tabLst>
                <a:tab pos="270510" algn="l"/>
              </a:tabLst>
            </a:pPr>
            <a:r>
              <a:rPr lang="en-US" dirty="0">
                <a:solidFill>
                  <a:srgbClr val="000000"/>
                </a:solidFill>
                <a:latin typeface="Times New Roman" panose="02020603050405020304" pitchFamily="18" charset="0"/>
                <a:ea typeface="Times New Roman" panose="02020603050405020304" pitchFamily="18" charset="0"/>
              </a:rPr>
              <a:t>a – I tip; b – II tip; v – III tip. </a:t>
            </a:r>
            <a:r>
              <a:rPr lang="en-US" dirty="0" err="1">
                <a:solidFill>
                  <a:srgbClr val="000000"/>
                </a:solidFill>
                <a:latin typeface="Times New Roman" panose="02020603050405020304" pitchFamily="18" charset="0"/>
                <a:ea typeface="Times New Roman" panose="02020603050405020304" pitchFamily="18" charset="0"/>
              </a:rPr>
              <a:t>Rassev</a:t>
            </a:r>
            <a:r>
              <a:rPr lang="en-US" dirty="0">
                <a:solidFill>
                  <a:srgbClr val="000000"/>
                </a:solidFill>
                <a:latin typeface="Times New Roman" panose="02020603050405020304" pitchFamily="18" charset="0"/>
                <a:ea typeface="Times New Roman" panose="02020603050405020304" pitchFamily="18" charset="0"/>
              </a:rPr>
              <a:t> R3-BRB. </a:t>
            </a:r>
            <a:r>
              <a:rPr lang="en-US" dirty="0" err="1">
                <a:solidFill>
                  <a:srgbClr val="000000"/>
                </a:solidFill>
                <a:latin typeface="Times New Roman" panose="02020603050405020304" pitchFamily="18" charset="0"/>
                <a:ea typeface="Times New Roman" panose="02020603050405020304" pitchFamily="18" charset="0"/>
              </a:rPr>
              <a:t>Texnologik</a:t>
            </a:r>
            <a:r>
              <a:rPr lang="en-US" dirty="0">
                <a:solidFill>
                  <a:srgbClr val="000000"/>
                </a:solidFill>
                <a:latin typeface="Times New Roman" panose="02020603050405020304" pitchFamily="18" charset="0"/>
                <a:ea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rPr>
              <a:t>sxemasi</a:t>
            </a:r>
            <a:r>
              <a:rPr lang="en-US" dirty="0">
                <a:solidFill>
                  <a:srgbClr val="000000"/>
                </a:solidFill>
                <a:latin typeface="Times New Roman" panose="02020603050405020304" pitchFamily="18" charset="0"/>
                <a:ea typeface="Times New Roman" panose="02020603050405020304" pitchFamily="18" charset="0"/>
              </a:rPr>
              <a:t>. </a:t>
            </a:r>
            <a:endParaRPr lang="ru-RU" sz="2000" dirty="0">
              <a:solidFill>
                <a:srgbClr val="00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0255193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3" name="Picture 99462"/>
          <p:cNvPicPr/>
          <p:nvPr/>
        </p:nvPicPr>
        <p:blipFill>
          <a:blip r:embed="rId2"/>
          <a:stretch>
            <a:fillRect/>
          </a:stretch>
        </p:blipFill>
        <p:spPr>
          <a:xfrm>
            <a:off x="677334" y="699752"/>
            <a:ext cx="8596668" cy="4387403"/>
          </a:xfrm>
          <a:prstGeom prst="rect">
            <a:avLst/>
          </a:prstGeom>
        </p:spPr>
      </p:pic>
      <p:sp>
        <p:nvSpPr>
          <p:cNvPr id="4" name="Прямоугольник 3"/>
          <p:cNvSpPr/>
          <p:nvPr/>
        </p:nvSpPr>
        <p:spPr>
          <a:xfrm>
            <a:off x="2918383" y="5351615"/>
            <a:ext cx="5685531" cy="507831"/>
          </a:xfrm>
          <a:prstGeom prst="rect">
            <a:avLst/>
          </a:prstGeom>
        </p:spPr>
        <p:txBody>
          <a:bodyPr wrap="none">
            <a:spAutoFit/>
          </a:bodyPr>
          <a:lstStyle/>
          <a:p>
            <a:pPr marL="317500" marR="433705" indent="270510" algn="ctr">
              <a:lnSpc>
                <a:spcPct val="150000"/>
              </a:lnSpc>
              <a:spcAft>
                <a:spcPts val="0"/>
              </a:spcAft>
              <a:tabLst>
                <a:tab pos="270510" algn="l"/>
              </a:tabLst>
            </a:pPr>
            <a:r>
              <a:rPr lang="en-US" b="1" dirty="0" err="1">
                <a:solidFill>
                  <a:srgbClr val="000000"/>
                </a:solidFill>
                <a:latin typeface="Times New Roman" panose="02020603050405020304" pitchFamily="18" charset="0"/>
                <a:ea typeface="Times New Roman" panose="02020603050405020304" pitchFamily="18" charset="0"/>
              </a:rPr>
              <a:t>Saralash</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elash</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uskunasi</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Rassev</a:t>
            </a:r>
            <a:r>
              <a:rPr lang="en-US" b="1" dirty="0">
                <a:solidFill>
                  <a:srgbClr val="000000"/>
                </a:solidFill>
                <a:latin typeface="Times New Roman" panose="02020603050405020304" pitchFamily="18" charset="0"/>
                <a:ea typeface="Times New Roman" panose="02020603050405020304" pitchFamily="18" charset="0"/>
              </a:rPr>
              <a:t>)</a:t>
            </a:r>
            <a:r>
              <a:rPr lang="en-US" dirty="0">
                <a:solidFill>
                  <a:srgbClr val="000000"/>
                </a:solidFill>
                <a:latin typeface="Times New Roman" panose="02020603050405020304" pitchFamily="18" charset="0"/>
                <a:ea typeface="Times New Roman" panose="02020603050405020304" pitchFamily="18" charset="0"/>
              </a:rPr>
              <a:t> </a:t>
            </a:r>
            <a:r>
              <a:rPr lang="en-US" b="1" dirty="0">
                <a:solidFill>
                  <a:srgbClr val="000000"/>
                </a:solidFill>
                <a:latin typeface="Times New Roman" panose="02020603050405020304" pitchFamily="18" charset="0"/>
                <a:ea typeface="Times New Roman" panose="02020603050405020304" pitchFamily="18" charset="0"/>
              </a:rPr>
              <a:t>GKE-8/28. </a:t>
            </a:r>
            <a:endParaRPr lang="ru-RU" sz="2000" dirty="0">
              <a:solidFill>
                <a:srgbClr val="00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134635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en-US" sz="3200" b="1" dirty="0" err="1" smtClean="0">
                <a:solidFill>
                  <a:schemeClr val="tx1"/>
                </a:solidFill>
                <a:latin typeface="Times New Roman" panose="02020603050405020304" pitchFamily="18" charset="0"/>
                <a:cs typeface="Times New Roman" panose="02020603050405020304" pitchFamily="18" charset="0"/>
              </a:rPr>
              <a:t>Mavzu</a:t>
            </a:r>
            <a:r>
              <a:rPr lang="en-US" sz="3200" b="1" dirty="0" smtClean="0">
                <a:solidFill>
                  <a:schemeClr val="tx1"/>
                </a:solidFill>
                <a:latin typeface="Times New Roman" panose="02020603050405020304" pitchFamily="18" charset="0"/>
                <a:cs typeface="Times New Roman" panose="02020603050405020304" pitchFamily="18" charset="0"/>
              </a:rPr>
              <a:t>: Don </a:t>
            </a:r>
            <a:r>
              <a:rPr lang="en-US" sz="3200" b="1" dirty="0" err="1">
                <a:solidFill>
                  <a:schemeClr val="tx1"/>
                </a:solidFill>
                <a:latin typeface="Times New Roman" panose="02020603050405020304" pitchFamily="18" charset="0"/>
                <a:cs typeface="Times New Roman" panose="02020603050405020304" pitchFamily="18" charset="0"/>
              </a:rPr>
              <a:t>maydalash</a:t>
            </a:r>
            <a:r>
              <a:rPr lang="en-US" sz="3200" b="1" dirty="0">
                <a:solidFill>
                  <a:schemeClr val="tx1"/>
                </a:solidFill>
                <a:latin typeface="Times New Roman" panose="02020603050405020304" pitchFamily="18" charset="0"/>
                <a:cs typeface="Times New Roman" panose="02020603050405020304" pitchFamily="18" charset="0"/>
              </a:rPr>
              <a:t> </a:t>
            </a:r>
            <a:r>
              <a:rPr lang="en-US" sz="3200" b="1" dirty="0" err="1">
                <a:solidFill>
                  <a:schemeClr val="tx1"/>
                </a:solidFill>
                <a:latin typeface="Times New Roman" panose="02020603050405020304" pitchFamily="18" charset="0"/>
                <a:cs typeface="Times New Roman" panose="02020603050405020304" pitchFamily="18" charset="0"/>
              </a:rPr>
              <a:t>jarayonlarining</a:t>
            </a:r>
            <a:r>
              <a:rPr lang="en-US" sz="3200" b="1" dirty="0">
                <a:solidFill>
                  <a:schemeClr val="tx1"/>
                </a:solidFill>
                <a:latin typeface="Times New Roman" panose="02020603050405020304" pitchFamily="18" charset="0"/>
                <a:cs typeface="Times New Roman" panose="02020603050405020304" pitchFamily="18" charset="0"/>
              </a:rPr>
              <a:t> </a:t>
            </a:r>
            <a:r>
              <a:rPr lang="en-US" sz="3200" b="1" dirty="0" err="1">
                <a:solidFill>
                  <a:schemeClr val="tx1"/>
                </a:solidFill>
                <a:latin typeface="Times New Roman" panose="02020603050405020304" pitchFamily="18" charset="0"/>
                <a:cs typeface="Times New Roman" panose="02020603050405020304" pitchFamily="18" charset="0"/>
              </a:rPr>
              <a:t>nazariy</a:t>
            </a:r>
            <a:r>
              <a:rPr lang="en-US" sz="3200" b="1" dirty="0">
                <a:solidFill>
                  <a:schemeClr val="tx1"/>
                </a:solidFill>
                <a:latin typeface="Times New Roman" panose="02020603050405020304" pitchFamily="18" charset="0"/>
                <a:cs typeface="Times New Roman" panose="02020603050405020304" pitchFamily="18" charset="0"/>
              </a:rPr>
              <a:t> </a:t>
            </a:r>
            <a:r>
              <a:rPr lang="en-US" sz="3200" b="1" dirty="0" err="1" smtClean="0">
                <a:solidFill>
                  <a:schemeClr val="tx1"/>
                </a:solidFill>
                <a:latin typeface="Times New Roman" panose="02020603050405020304" pitchFamily="18" charset="0"/>
                <a:cs typeface="Times New Roman" panose="02020603050405020304" pitchFamily="18" charset="0"/>
              </a:rPr>
              <a:t>asoslari</a:t>
            </a:r>
            <a:r>
              <a:rPr lang="ru-RU" sz="3200" b="1" dirty="0">
                <a:solidFill>
                  <a:schemeClr val="tx1"/>
                </a:solidFill>
                <a:latin typeface="Times New Roman" panose="02020603050405020304" pitchFamily="18" charset="0"/>
                <a:cs typeface="Times New Roman" panose="02020603050405020304" pitchFamily="18" charset="0"/>
              </a:rPr>
              <a:t/>
            </a:r>
            <a:br>
              <a:rPr lang="ru-RU" sz="3200" b="1" dirty="0">
                <a:solidFill>
                  <a:schemeClr val="tx1"/>
                </a:solidFill>
                <a:latin typeface="Times New Roman" panose="02020603050405020304" pitchFamily="18" charset="0"/>
                <a:cs typeface="Times New Roman" panose="02020603050405020304" pitchFamily="18" charset="0"/>
              </a:rPr>
            </a:br>
            <a:r>
              <a:rPr lang="en-US" sz="3200" b="1" dirty="0" smtClean="0">
                <a:solidFill>
                  <a:schemeClr val="tx1"/>
                </a:solidFill>
                <a:latin typeface="Times New Roman" panose="02020603050405020304" pitchFamily="18" charset="0"/>
                <a:cs typeface="Times New Roman" panose="02020603050405020304" pitchFamily="18" charset="0"/>
              </a:rPr>
              <a:t>                                     </a:t>
            </a:r>
            <a:r>
              <a:rPr lang="en-US" sz="3200" b="1" dirty="0" err="1" smtClean="0">
                <a:solidFill>
                  <a:schemeClr val="tx1"/>
                </a:solidFill>
                <a:latin typeface="Times New Roman" panose="02020603050405020304" pitchFamily="18" charset="0"/>
                <a:cs typeface="Times New Roman" panose="02020603050405020304" pitchFamily="18" charset="0"/>
              </a:rPr>
              <a:t>Reja</a:t>
            </a:r>
            <a:r>
              <a:rPr lang="en-US" sz="3200" b="1" dirty="0">
                <a:solidFill>
                  <a:schemeClr val="tx1"/>
                </a:solidFill>
                <a:latin typeface="Times New Roman" panose="02020603050405020304" pitchFamily="18" charset="0"/>
                <a:cs typeface="Times New Roman" panose="02020603050405020304" pitchFamily="18" charset="0"/>
              </a:rPr>
              <a:t>:</a:t>
            </a:r>
            <a:r>
              <a:rPr lang="ru-RU" sz="3200" b="1" dirty="0">
                <a:solidFill>
                  <a:schemeClr val="tx1"/>
                </a:solidFill>
                <a:latin typeface="Times New Roman" panose="02020603050405020304" pitchFamily="18" charset="0"/>
                <a:cs typeface="Times New Roman" panose="02020603050405020304" pitchFamily="18" charset="0"/>
              </a:rPr>
              <a:t/>
            </a:r>
            <a:br>
              <a:rPr lang="ru-RU" sz="3200" b="1" dirty="0">
                <a:solidFill>
                  <a:schemeClr val="tx1"/>
                </a:solidFill>
                <a:latin typeface="Times New Roman" panose="02020603050405020304" pitchFamily="18" charset="0"/>
                <a:cs typeface="Times New Roman" panose="02020603050405020304" pitchFamily="18" charset="0"/>
              </a:rPr>
            </a:br>
            <a:r>
              <a:rPr lang="en-US" sz="3200" b="1" dirty="0" smtClean="0">
                <a:solidFill>
                  <a:schemeClr val="tx1"/>
                </a:solidFill>
                <a:latin typeface="Times New Roman" panose="02020603050405020304" pitchFamily="18" charset="0"/>
                <a:cs typeface="Times New Roman" panose="02020603050405020304" pitchFamily="18" charset="0"/>
              </a:rPr>
              <a:t>1. </a:t>
            </a:r>
            <a:r>
              <a:rPr lang="en-US" sz="3200" b="1" dirty="0" err="1">
                <a:solidFill>
                  <a:schemeClr val="tx1"/>
                </a:solidFill>
                <a:latin typeface="Times New Roman" panose="02020603050405020304" pitchFamily="18" charset="0"/>
                <a:cs typeface="Times New Roman" panose="02020603050405020304" pitchFamily="18" charset="0"/>
              </a:rPr>
              <a:t>Donlardan</a:t>
            </a:r>
            <a:r>
              <a:rPr lang="en-US" sz="3200" b="1" dirty="0">
                <a:solidFill>
                  <a:schemeClr val="tx1"/>
                </a:solidFill>
                <a:latin typeface="Times New Roman" panose="02020603050405020304" pitchFamily="18" charset="0"/>
                <a:cs typeface="Times New Roman" panose="02020603050405020304" pitchFamily="18" charset="0"/>
              </a:rPr>
              <a:t> un </a:t>
            </a:r>
            <a:r>
              <a:rPr lang="en-US" sz="3200" b="1" dirty="0" err="1">
                <a:solidFill>
                  <a:schemeClr val="tx1"/>
                </a:solidFill>
                <a:latin typeface="Times New Roman" panose="02020603050405020304" pitchFamily="18" charset="0"/>
                <a:cs typeface="Times New Roman" panose="02020603050405020304" pitchFamily="18" charset="0"/>
              </a:rPr>
              <a:t>olish</a:t>
            </a:r>
            <a:r>
              <a:rPr lang="en-US" sz="3200" b="1" dirty="0">
                <a:solidFill>
                  <a:schemeClr val="tx1"/>
                </a:solidFill>
                <a:latin typeface="Times New Roman" panose="02020603050405020304" pitchFamily="18" charset="0"/>
                <a:cs typeface="Times New Roman" panose="02020603050405020304" pitchFamily="18" charset="0"/>
              </a:rPr>
              <a:t> </a:t>
            </a:r>
            <a:r>
              <a:rPr lang="en-US" sz="3200" b="1" dirty="0" err="1">
                <a:solidFill>
                  <a:schemeClr val="tx1"/>
                </a:solidFill>
                <a:latin typeface="Times New Roman" panose="02020603050405020304" pitchFamily="18" charset="0"/>
                <a:cs typeface="Times New Roman" panose="02020603050405020304" pitchFamily="18" charset="0"/>
              </a:rPr>
              <a:t>texnologiyasini</a:t>
            </a:r>
            <a:r>
              <a:rPr lang="en-US" sz="3200" b="1" dirty="0">
                <a:solidFill>
                  <a:schemeClr val="tx1"/>
                </a:solidFill>
                <a:latin typeface="Times New Roman" panose="02020603050405020304" pitchFamily="18" charset="0"/>
                <a:cs typeface="Times New Roman" panose="02020603050405020304" pitchFamily="18" charset="0"/>
              </a:rPr>
              <a:t> </a:t>
            </a:r>
            <a:r>
              <a:rPr lang="en-US" sz="3200" b="1" dirty="0" err="1">
                <a:solidFill>
                  <a:schemeClr val="tx1"/>
                </a:solidFill>
                <a:latin typeface="Times New Roman" panose="02020603050405020304" pitchFamily="18" charset="0"/>
                <a:cs typeface="Times New Roman" panose="02020603050405020304" pitchFamily="18" charset="0"/>
              </a:rPr>
              <a:t>yuzaga</a:t>
            </a:r>
            <a:r>
              <a:rPr lang="en-US" sz="3200" b="1" dirty="0">
                <a:solidFill>
                  <a:schemeClr val="tx1"/>
                </a:solidFill>
                <a:latin typeface="Times New Roman" panose="02020603050405020304" pitchFamily="18" charset="0"/>
                <a:cs typeface="Times New Roman" panose="02020603050405020304" pitchFamily="18" charset="0"/>
              </a:rPr>
              <a:t> </a:t>
            </a:r>
            <a:r>
              <a:rPr lang="en-US" sz="3200" b="1" dirty="0" err="1">
                <a:solidFill>
                  <a:schemeClr val="tx1"/>
                </a:solidFill>
                <a:latin typeface="Times New Roman" panose="02020603050405020304" pitchFamily="18" charset="0"/>
                <a:cs typeface="Times New Roman" panose="02020603050405020304" pitchFamily="18" charset="0"/>
              </a:rPr>
              <a:t>kelishi</a:t>
            </a:r>
            <a:r>
              <a:rPr lang="en-US" sz="3200" b="1" dirty="0">
                <a:solidFill>
                  <a:schemeClr val="tx1"/>
                </a:solidFill>
                <a:latin typeface="Times New Roman" panose="02020603050405020304" pitchFamily="18" charset="0"/>
                <a:cs typeface="Times New Roman" panose="02020603050405020304" pitchFamily="18" charset="0"/>
              </a:rPr>
              <a:t>. </a:t>
            </a:r>
            <a:r>
              <a:rPr lang="en-US" sz="3200" b="1" dirty="0" smtClean="0">
                <a:solidFill>
                  <a:schemeClr val="tx1"/>
                </a:solidFill>
                <a:latin typeface="Times New Roman" panose="02020603050405020304" pitchFamily="18" charset="0"/>
                <a:cs typeface="Times New Roman" panose="02020603050405020304" pitchFamily="18" charset="0"/>
              </a:rPr>
              <a:t/>
            </a:r>
            <a:br>
              <a:rPr lang="en-US" sz="3200" b="1" dirty="0" smtClean="0">
                <a:solidFill>
                  <a:schemeClr val="tx1"/>
                </a:solidFill>
                <a:latin typeface="Times New Roman" panose="02020603050405020304" pitchFamily="18" charset="0"/>
                <a:cs typeface="Times New Roman" panose="02020603050405020304" pitchFamily="18" charset="0"/>
              </a:rPr>
            </a:br>
            <a:r>
              <a:rPr lang="en-US" sz="3200" b="1" dirty="0" smtClean="0">
                <a:solidFill>
                  <a:schemeClr val="tx1"/>
                </a:solidFill>
                <a:latin typeface="Times New Roman" panose="02020603050405020304" pitchFamily="18" charset="0"/>
                <a:cs typeface="Times New Roman" panose="02020603050405020304" pitchFamily="18" charset="0"/>
              </a:rPr>
              <a:t>2. </a:t>
            </a:r>
            <a:r>
              <a:rPr lang="uz-Cyrl-UZ" sz="3200" b="1" dirty="0">
                <a:solidFill>
                  <a:schemeClr val="tx1"/>
                </a:solidFill>
                <a:latin typeface="Times New Roman" panose="02020603050405020304" pitchFamily="18" charset="0"/>
                <a:cs typeface="Times New Roman" panose="02020603050405020304" pitchFamily="18" charset="0"/>
              </a:rPr>
              <a:t>Mаydаlаsh jаrаyonining аsоsiy </a:t>
            </a:r>
            <a:r>
              <a:rPr lang="uz-Cyrl-UZ" sz="3200" b="1" dirty="0" smtClean="0">
                <a:solidFill>
                  <a:schemeClr val="tx1"/>
                </a:solidFill>
                <a:latin typeface="Times New Roman" panose="02020603050405020304" pitchFamily="18" charset="0"/>
                <a:cs typeface="Times New Roman" panose="02020603050405020304" pitchFamily="18" charset="0"/>
              </a:rPr>
              <a:t>vаzifаlаri</a:t>
            </a:r>
            <a:r>
              <a:rPr lang="en-US" sz="3200" b="1" dirty="0" smtClean="0">
                <a:solidFill>
                  <a:schemeClr val="tx1"/>
                </a:solidFill>
                <a:latin typeface="Times New Roman" panose="02020603050405020304" pitchFamily="18" charset="0"/>
                <a:cs typeface="Times New Roman" panose="02020603050405020304" pitchFamily="18" charset="0"/>
              </a:rPr>
              <a:t/>
            </a:r>
            <a:br>
              <a:rPr lang="en-US" sz="3200" b="1" dirty="0" smtClean="0">
                <a:solidFill>
                  <a:schemeClr val="tx1"/>
                </a:solidFill>
                <a:latin typeface="Times New Roman" panose="02020603050405020304" pitchFamily="18" charset="0"/>
                <a:cs typeface="Times New Roman" panose="02020603050405020304" pitchFamily="18" charset="0"/>
              </a:rPr>
            </a:br>
            <a:r>
              <a:rPr lang="en-US" sz="3200" b="1" dirty="0" smtClean="0">
                <a:solidFill>
                  <a:schemeClr val="tx1"/>
                </a:solidFill>
                <a:latin typeface="Times New Roman" panose="02020603050405020304" pitchFamily="18" charset="0"/>
                <a:cs typeface="Times New Roman" panose="02020603050405020304" pitchFamily="18" charset="0"/>
              </a:rPr>
              <a:t>3. </a:t>
            </a:r>
            <a:r>
              <a:rPr lang="en-US" sz="3200" b="1" dirty="0" err="1">
                <a:solidFill>
                  <a:schemeClr val="tx1"/>
                </a:solidFill>
                <a:latin typeface="Times New Roman" panose="02020603050405020304" pitchFamily="18" charset="0"/>
                <a:cs typeface="Times New Roman" panose="02020603050405020304" pitchFamily="18" charset="0"/>
              </a:rPr>
              <a:t>Maydalash</a:t>
            </a:r>
            <a:r>
              <a:rPr lang="en-US" sz="3200" b="1" dirty="0">
                <a:solidFill>
                  <a:schemeClr val="tx1"/>
                </a:solidFill>
                <a:latin typeface="Times New Roman" panose="02020603050405020304" pitchFamily="18" charset="0"/>
                <a:cs typeface="Times New Roman" panose="02020603050405020304" pitchFamily="18" charset="0"/>
              </a:rPr>
              <a:t> </a:t>
            </a:r>
            <a:r>
              <a:rPr lang="en-US" sz="3200" b="1" dirty="0" err="1">
                <a:solidFill>
                  <a:schemeClr val="tx1"/>
                </a:solidFill>
                <a:latin typeface="Times New Roman" panose="02020603050405020304" pitchFamily="18" charset="0"/>
                <a:cs typeface="Times New Roman" panose="02020603050405020304" pitchFamily="18" charset="0"/>
              </a:rPr>
              <a:t>jarayoni</a:t>
            </a:r>
            <a:r>
              <a:rPr lang="en-US" sz="3200" b="1" dirty="0">
                <a:solidFill>
                  <a:schemeClr val="tx1"/>
                </a:solidFill>
                <a:latin typeface="Times New Roman" panose="02020603050405020304" pitchFamily="18" charset="0"/>
                <a:cs typeface="Times New Roman" panose="02020603050405020304" pitchFamily="18" charset="0"/>
              </a:rPr>
              <a:t> </a:t>
            </a:r>
            <a:r>
              <a:rPr lang="en-US" sz="3200" b="1" dirty="0" smtClean="0">
                <a:solidFill>
                  <a:schemeClr val="tx1"/>
                </a:solidFill>
                <a:latin typeface="Times New Roman" panose="02020603050405020304" pitchFamily="18" charset="0"/>
                <a:cs typeface="Times New Roman" panose="02020603050405020304" pitchFamily="18" charset="0"/>
              </a:rPr>
              <a:t/>
            </a:r>
            <a:br>
              <a:rPr lang="en-US" sz="3200" b="1" dirty="0" smtClean="0">
                <a:solidFill>
                  <a:schemeClr val="tx1"/>
                </a:solidFill>
                <a:latin typeface="Times New Roman" panose="02020603050405020304" pitchFamily="18" charset="0"/>
                <a:cs typeface="Times New Roman" panose="02020603050405020304" pitchFamily="18" charset="0"/>
              </a:rPr>
            </a:br>
            <a:r>
              <a:rPr lang="en-US" sz="3200" b="1" dirty="0" smtClean="0">
                <a:solidFill>
                  <a:schemeClr val="tx1"/>
                </a:solidFill>
                <a:latin typeface="Times New Roman" panose="02020603050405020304" pitchFamily="18" charset="0"/>
                <a:cs typeface="Times New Roman" panose="02020603050405020304" pitchFamily="18" charset="0"/>
              </a:rPr>
              <a:t>4. </a:t>
            </a:r>
            <a:r>
              <a:rPr lang="en-US" sz="3200" b="1" dirty="0" err="1">
                <a:solidFill>
                  <a:schemeClr val="tx1"/>
                </a:solidFill>
                <a:latin typeface="Times New Roman" panose="02020603050405020304" pitchFamily="18" charset="0"/>
                <a:cs typeface="Times New Roman" panose="02020603050405020304" pitchFamily="18" charset="0"/>
              </a:rPr>
              <a:t>Saralash</a:t>
            </a:r>
            <a:r>
              <a:rPr lang="en-US" sz="3200" b="1" dirty="0">
                <a:solidFill>
                  <a:schemeClr val="tx1"/>
                </a:solidFill>
                <a:latin typeface="Times New Roman" panose="02020603050405020304" pitchFamily="18" charset="0"/>
                <a:cs typeface="Times New Roman" panose="02020603050405020304" pitchFamily="18" charset="0"/>
              </a:rPr>
              <a:t> </a:t>
            </a:r>
            <a:r>
              <a:rPr lang="en-US" sz="3200" b="1" dirty="0" err="1">
                <a:solidFill>
                  <a:schemeClr val="tx1"/>
                </a:solidFill>
                <a:latin typeface="Times New Roman" panose="02020603050405020304" pitchFamily="18" charset="0"/>
                <a:cs typeface="Times New Roman" panose="02020603050405020304" pitchFamily="18" charset="0"/>
              </a:rPr>
              <a:t>jarayonining</a:t>
            </a:r>
            <a:r>
              <a:rPr lang="en-US" sz="3200" b="1" dirty="0">
                <a:solidFill>
                  <a:schemeClr val="tx1"/>
                </a:solidFill>
                <a:latin typeface="Times New Roman" panose="02020603050405020304" pitchFamily="18" charset="0"/>
                <a:cs typeface="Times New Roman" panose="02020603050405020304" pitchFamily="18" charset="0"/>
              </a:rPr>
              <a:t> </a:t>
            </a:r>
            <a:r>
              <a:rPr lang="en-US" sz="3200" b="1" dirty="0" err="1">
                <a:solidFill>
                  <a:schemeClr val="tx1"/>
                </a:solidFill>
                <a:latin typeface="Times New Roman" panose="02020603050405020304" pitchFamily="18" charset="0"/>
                <a:cs typeface="Times New Roman" panose="02020603050405020304" pitchFamily="18" charset="0"/>
              </a:rPr>
              <a:t>asosiy</a:t>
            </a:r>
            <a:r>
              <a:rPr lang="en-US" sz="3200" b="1" dirty="0">
                <a:solidFill>
                  <a:schemeClr val="tx1"/>
                </a:solidFill>
                <a:latin typeface="Times New Roman" panose="02020603050405020304" pitchFamily="18" charset="0"/>
                <a:cs typeface="Times New Roman" panose="02020603050405020304" pitchFamily="18" charset="0"/>
              </a:rPr>
              <a:t> </a:t>
            </a:r>
            <a:r>
              <a:rPr lang="en-US" sz="3200" b="1" dirty="0" err="1">
                <a:solidFill>
                  <a:schemeClr val="tx1"/>
                </a:solidFill>
                <a:latin typeface="Times New Roman" panose="02020603050405020304" pitchFamily="18" charset="0"/>
                <a:cs typeface="Times New Roman" panose="02020603050405020304" pitchFamily="18" charset="0"/>
              </a:rPr>
              <a:t>vazifasi</a:t>
            </a:r>
            <a:r>
              <a:rPr lang="en-US" sz="3200" b="1" dirty="0">
                <a:solidFill>
                  <a:schemeClr val="tx1"/>
                </a:solidFill>
                <a:latin typeface="Times New Roman" panose="02020603050405020304" pitchFamily="18" charset="0"/>
                <a:cs typeface="Times New Roman" panose="02020603050405020304" pitchFamily="18" charset="0"/>
              </a:rPr>
              <a:t> </a:t>
            </a:r>
            <a:r>
              <a:rPr lang="en-US" sz="3200" b="1" dirty="0" smtClean="0">
                <a:solidFill>
                  <a:schemeClr val="tx1"/>
                </a:solidFill>
                <a:latin typeface="Times New Roman" panose="02020603050405020304" pitchFamily="18" charset="0"/>
                <a:cs typeface="Times New Roman" panose="02020603050405020304" pitchFamily="18" charset="0"/>
              </a:rPr>
              <a:t/>
            </a:r>
            <a:br>
              <a:rPr lang="en-US" sz="3200" b="1" dirty="0" smtClean="0">
                <a:solidFill>
                  <a:schemeClr val="tx1"/>
                </a:solidFill>
                <a:latin typeface="Times New Roman" panose="02020603050405020304" pitchFamily="18" charset="0"/>
                <a:cs typeface="Times New Roman" panose="02020603050405020304" pitchFamily="18" charset="0"/>
              </a:rPr>
            </a:br>
            <a:r>
              <a:rPr lang="en-US" sz="3200" b="1" dirty="0" smtClean="0">
                <a:solidFill>
                  <a:schemeClr val="tx1"/>
                </a:solidFill>
                <a:latin typeface="Times New Roman" panose="02020603050405020304" pitchFamily="18" charset="0"/>
                <a:cs typeface="Times New Roman" panose="02020603050405020304" pitchFamily="18" charset="0"/>
              </a:rPr>
              <a:t>5. </a:t>
            </a:r>
            <a:r>
              <a:rPr lang="en-US" sz="3200" b="1" dirty="0">
                <a:solidFill>
                  <a:schemeClr val="tx1"/>
                </a:solidFill>
                <a:latin typeface="Times New Roman" panose="02020603050405020304" pitchFamily="18" charset="0"/>
                <a:cs typeface="Times New Roman" panose="02020603050405020304" pitchFamily="18" charset="0"/>
              </a:rPr>
              <a:t>Un </a:t>
            </a:r>
            <a:r>
              <a:rPr lang="en-US" sz="3200" b="1" dirty="0" err="1">
                <a:solidFill>
                  <a:schemeClr val="tx1"/>
                </a:solidFill>
                <a:latin typeface="Times New Roman" panose="02020603050405020304" pitchFamily="18" charset="0"/>
                <a:cs typeface="Times New Roman" panose="02020603050405020304" pitchFamily="18" charset="0"/>
              </a:rPr>
              <a:t>tortish</a:t>
            </a:r>
            <a:r>
              <a:rPr lang="en-US" sz="3200" b="1" dirty="0">
                <a:solidFill>
                  <a:schemeClr val="tx1"/>
                </a:solidFill>
                <a:latin typeface="Times New Roman" panose="02020603050405020304" pitchFamily="18" charset="0"/>
                <a:cs typeface="Times New Roman" panose="02020603050405020304" pitchFamily="18" charset="0"/>
              </a:rPr>
              <a:t> </a:t>
            </a:r>
            <a:r>
              <a:rPr lang="en-US" sz="3200" b="1" dirty="0" err="1">
                <a:solidFill>
                  <a:schemeClr val="tx1"/>
                </a:solidFill>
                <a:latin typeface="Times New Roman" panose="02020603050405020304" pitchFamily="18" charset="0"/>
                <a:cs typeface="Times New Roman" panose="02020603050405020304" pitchFamily="18" charset="0"/>
              </a:rPr>
              <a:t>jarayonlari</a:t>
            </a:r>
            <a:r>
              <a:rPr lang="en-US" sz="3200" b="1" dirty="0">
                <a:solidFill>
                  <a:schemeClr val="tx1"/>
                </a:solidFill>
                <a:latin typeface="Times New Roman" panose="02020603050405020304" pitchFamily="18" charset="0"/>
                <a:cs typeface="Times New Roman" panose="02020603050405020304" pitchFamily="18" charset="0"/>
              </a:rPr>
              <a:t> </a:t>
            </a:r>
            <a:r>
              <a:rPr lang="en-US" sz="3200" b="1" dirty="0" smtClean="0">
                <a:solidFill>
                  <a:schemeClr val="tx1"/>
                </a:solidFill>
                <a:latin typeface="Times New Roman" panose="02020603050405020304" pitchFamily="18" charset="0"/>
                <a:cs typeface="Times New Roman" panose="02020603050405020304" pitchFamily="18" charset="0"/>
              </a:rPr>
              <a:t/>
            </a:r>
            <a:br>
              <a:rPr lang="en-US" sz="3200" b="1" dirty="0" smtClean="0">
                <a:solidFill>
                  <a:schemeClr val="tx1"/>
                </a:solidFill>
                <a:latin typeface="Times New Roman" panose="02020603050405020304" pitchFamily="18" charset="0"/>
                <a:cs typeface="Times New Roman" panose="02020603050405020304" pitchFamily="18" charset="0"/>
              </a:rPr>
            </a:br>
            <a:endParaRPr lang="ru-RU" sz="32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70295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4" y="257577"/>
            <a:ext cx="11145472" cy="1672823"/>
          </a:xfrm>
        </p:spPr>
        <p:txBody>
          <a:bodyPr>
            <a:noAutofit/>
          </a:bodyPr>
          <a:lstStyle/>
          <a:p>
            <a:r>
              <a:rPr lang="en-US" sz="2200" b="1" dirty="0">
                <a:solidFill>
                  <a:schemeClr val="tx1"/>
                </a:solidFill>
                <a:latin typeface="Times New Roman" panose="02020603050405020304" pitchFamily="18" charset="0"/>
                <a:cs typeface="Times New Roman" panose="02020603050405020304" pitchFamily="18" charset="0"/>
              </a:rPr>
              <a:t>Un </a:t>
            </a:r>
            <a:r>
              <a:rPr lang="en-US" sz="2200" b="1" dirty="0" err="1">
                <a:solidFill>
                  <a:schemeClr val="tx1"/>
                </a:solidFill>
                <a:latin typeface="Times New Roman" panose="02020603050405020304" pitchFamily="18" charset="0"/>
                <a:cs typeface="Times New Roman" panose="02020603050405020304" pitchFamily="18" charset="0"/>
              </a:rPr>
              <a:t>tortish</a:t>
            </a:r>
            <a:r>
              <a:rPr lang="en-US" sz="2200" b="1" dirty="0">
                <a:solidFill>
                  <a:schemeClr val="tx1"/>
                </a:solidFill>
                <a:latin typeface="Times New Roman" panose="02020603050405020304" pitchFamily="18" charset="0"/>
                <a:cs typeface="Times New Roman" panose="02020603050405020304" pitchFamily="18" charset="0"/>
              </a:rPr>
              <a:t> </a:t>
            </a:r>
            <a:r>
              <a:rPr lang="en-US" sz="2200" b="1" dirty="0" err="1">
                <a:solidFill>
                  <a:schemeClr val="tx1"/>
                </a:solidFill>
                <a:latin typeface="Times New Roman" panose="02020603050405020304" pitchFamily="18" charset="0"/>
                <a:cs typeface="Times New Roman" panose="02020603050405020304" pitchFamily="18" charset="0"/>
              </a:rPr>
              <a:t>jarayonlari</a:t>
            </a:r>
            <a:r>
              <a:rPr lang="en-US" sz="2200" b="1" dirty="0">
                <a:solidFill>
                  <a:schemeClr val="tx1"/>
                </a:solidFill>
                <a:latin typeface="Times New Roman" panose="02020603050405020304" pitchFamily="18" charset="0"/>
                <a:cs typeface="Times New Roman" panose="02020603050405020304" pitchFamily="18" charset="0"/>
              </a:rPr>
              <a:t> </a:t>
            </a:r>
            <a:r>
              <a:rPr lang="ru-RU" sz="2200" b="1" dirty="0">
                <a:solidFill>
                  <a:schemeClr val="tx1"/>
                </a:solidFill>
                <a:latin typeface="Times New Roman" panose="02020603050405020304" pitchFamily="18" charset="0"/>
                <a:cs typeface="Times New Roman" panose="02020603050405020304" pitchFamily="18" charset="0"/>
              </a:rPr>
              <a:t/>
            </a:r>
            <a:br>
              <a:rPr lang="ru-RU" sz="2200" b="1" dirty="0">
                <a:solidFill>
                  <a:schemeClr val="tx1"/>
                </a:solidFill>
                <a:latin typeface="Times New Roman" panose="02020603050405020304" pitchFamily="18" charset="0"/>
                <a:cs typeface="Times New Roman" panose="02020603050405020304" pitchFamily="18" charset="0"/>
              </a:rPr>
            </a:br>
            <a:r>
              <a:rPr lang="en-US" sz="2200" b="1" dirty="0">
                <a:solidFill>
                  <a:schemeClr val="tx1"/>
                </a:solidFill>
                <a:latin typeface="Times New Roman" panose="02020603050405020304" pitchFamily="18" charset="0"/>
                <a:cs typeface="Times New Roman" panose="02020603050405020304" pitchFamily="18" charset="0"/>
              </a:rPr>
              <a:t> </a:t>
            </a:r>
            <a:r>
              <a:rPr lang="ru-RU" sz="2200" dirty="0">
                <a:solidFill>
                  <a:schemeClr val="tx1"/>
                </a:solidFill>
                <a:latin typeface="Times New Roman" panose="02020603050405020304" pitchFamily="18" charset="0"/>
                <a:cs typeface="Times New Roman" panose="02020603050405020304" pitchFamily="18" charset="0"/>
              </a:rPr>
              <a:t/>
            </a:r>
            <a:br>
              <a:rPr lang="ru-RU" sz="2200" dirty="0">
                <a:solidFill>
                  <a:schemeClr val="tx1"/>
                </a:solidFill>
                <a:latin typeface="Times New Roman" panose="02020603050405020304" pitchFamily="18" charset="0"/>
                <a:cs typeface="Times New Roman" panose="02020603050405020304" pitchFamily="18" charset="0"/>
              </a:rPr>
            </a:br>
            <a:r>
              <a:rPr lang="en-US" sz="2200" dirty="0">
                <a:solidFill>
                  <a:schemeClr val="tx1"/>
                </a:solidFill>
                <a:latin typeface="Times New Roman" panose="02020603050405020304" pitchFamily="18" charset="0"/>
                <a:cs typeface="Times New Roman" panose="02020603050405020304" pitchFamily="18" charset="0"/>
              </a:rPr>
              <a:t>Un </a:t>
            </a:r>
            <a:r>
              <a:rPr lang="en-US" sz="2200" dirty="0" err="1">
                <a:solidFill>
                  <a:schemeClr val="tx1"/>
                </a:solidFill>
                <a:latin typeface="Times New Roman" panose="02020603050405020304" pitchFamily="18" charset="0"/>
                <a:cs typeface="Times New Roman" panose="02020603050405020304" pitchFamily="18" charset="0"/>
              </a:rPr>
              <a:t>tortish</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jarayoni</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asosan</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maydalash</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saralovchi</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va</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qo’shimcha</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ishlov</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berilgan</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sayqallangan</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va</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boyitilgan</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yorma</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va</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dunstlarni</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maksimal</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darajada</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maydalaydi</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va</a:t>
            </a:r>
            <a:r>
              <a:rPr lang="en-US" sz="2200" dirty="0">
                <a:solidFill>
                  <a:schemeClr val="tx1"/>
                </a:solidFill>
                <a:latin typeface="Times New Roman" panose="02020603050405020304" pitchFamily="18" charset="0"/>
                <a:cs typeface="Times New Roman" panose="02020603050405020304" pitchFamily="18" charset="0"/>
              </a:rPr>
              <a:t> 1-2-3-un </a:t>
            </a:r>
            <a:r>
              <a:rPr lang="en-US" sz="2200" dirty="0" err="1">
                <a:solidFill>
                  <a:schemeClr val="tx1"/>
                </a:solidFill>
                <a:latin typeface="Times New Roman" panose="02020603050405020304" pitchFamily="18" charset="0"/>
                <a:cs typeface="Times New Roman" panose="02020603050405020304" pitchFamily="18" charset="0"/>
              </a:rPr>
              <a:t>tortish</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sistemalardan</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oliy</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navli</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unlar</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olinadi</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Keyingi</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sistemalardan</a:t>
            </a:r>
            <a:r>
              <a:rPr lang="en-US" sz="2200" dirty="0">
                <a:solidFill>
                  <a:schemeClr val="tx1"/>
                </a:solidFill>
                <a:latin typeface="Times New Roman" panose="02020603050405020304" pitchFamily="18" charset="0"/>
                <a:cs typeface="Times New Roman" panose="02020603050405020304" pitchFamily="18" charset="0"/>
              </a:rPr>
              <a:t> 1- </a:t>
            </a:r>
            <a:r>
              <a:rPr lang="en-US" sz="2200" dirty="0" err="1">
                <a:solidFill>
                  <a:schemeClr val="tx1"/>
                </a:solidFill>
                <a:latin typeface="Times New Roman" panose="02020603050405020304" pitchFamily="18" charset="0"/>
                <a:cs typeface="Times New Roman" panose="02020603050405020304" pitchFamily="18" charset="0"/>
              </a:rPr>
              <a:t>va</a:t>
            </a:r>
            <a:r>
              <a:rPr lang="en-US" sz="2200" dirty="0">
                <a:solidFill>
                  <a:schemeClr val="tx1"/>
                </a:solidFill>
                <a:latin typeface="Times New Roman" panose="02020603050405020304" pitchFamily="18" charset="0"/>
                <a:cs typeface="Times New Roman" panose="02020603050405020304" pitchFamily="18" charset="0"/>
              </a:rPr>
              <a:t> 2-navli </a:t>
            </a:r>
            <a:r>
              <a:rPr lang="en-US" sz="2200" dirty="0" err="1">
                <a:solidFill>
                  <a:schemeClr val="tx1"/>
                </a:solidFill>
                <a:latin typeface="Times New Roman" panose="02020603050405020304" pitchFamily="18" charset="0"/>
                <a:cs typeface="Times New Roman" panose="02020603050405020304" pitchFamily="18" charset="0"/>
              </a:rPr>
              <a:t>unlar</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olinadi</a:t>
            </a:r>
            <a:r>
              <a:rPr lang="en-US" sz="2200" dirty="0">
                <a:solidFill>
                  <a:schemeClr val="tx1"/>
                </a:solidFill>
                <a:latin typeface="Times New Roman" panose="02020603050405020304" pitchFamily="18" charset="0"/>
                <a:cs typeface="Times New Roman" panose="02020603050405020304" pitchFamily="18" charset="0"/>
              </a:rPr>
              <a:t>. </a:t>
            </a:r>
            <a:r>
              <a:rPr lang="ru-RU" sz="2200" dirty="0">
                <a:solidFill>
                  <a:schemeClr val="tx1"/>
                </a:solidFill>
                <a:latin typeface="Times New Roman" panose="02020603050405020304" pitchFamily="18" charset="0"/>
                <a:cs typeface="Times New Roman" panose="02020603050405020304" pitchFamily="18" charset="0"/>
              </a:rPr>
              <a:t/>
            </a:r>
            <a:br>
              <a:rPr lang="ru-RU" sz="2200" dirty="0">
                <a:solidFill>
                  <a:schemeClr val="tx1"/>
                </a:solidFill>
                <a:latin typeface="Times New Roman" panose="02020603050405020304" pitchFamily="18" charset="0"/>
                <a:cs typeface="Times New Roman" panose="02020603050405020304" pitchFamily="18" charset="0"/>
              </a:rPr>
            </a:br>
            <a:r>
              <a:rPr lang="en-US" sz="2200" dirty="0" err="1">
                <a:solidFill>
                  <a:schemeClr val="tx1"/>
                </a:solidFill>
                <a:latin typeface="Times New Roman" panose="02020603050405020304" pitchFamily="18" charset="0"/>
                <a:cs typeface="Times New Roman" panose="02020603050405020304" pitchFamily="18" charset="0"/>
              </a:rPr>
              <a:t>Valli</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stanoklarda</a:t>
            </a:r>
            <a:r>
              <a:rPr lang="en-US" sz="2200" dirty="0">
                <a:solidFill>
                  <a:schemeClr val="tx1"/>
                </a:solidFill>
                <a:latin typeface="Times New Roman" panose="02020603050405020304" pitchFamily="18" charset="0"/>
                <a:cs typeface="Times New Roman" panose="02020603050405020304" pitchFamily="18" charset="0"/>
              </a:rPr>
              <a:t> un </a:t>
            </a:r>
            <a:r>
              <a:rPr lang="en-US" sz="2200" dirty="0" err="1">
                <a:solidFill>
                  <a:schemeClr val="tx1"/>
                </a:solidFill>
                <a:latin typeface="Times New Roman" panose="02020603050405020304" pitchFamily="18" charset="0"/>
                <a:cs typeface="Times New Roman" panose="02020603050405020304" pitchFamily="18" charset="0"/>
              </a:rPr>
              <a:t>olish</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quyidagicha</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bo’ladi</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Yorma</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hosil</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qilish</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jarayoni</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dr</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pr</a:t>
            </a:r>
            <a:r>
              <a:rPr lang="en-US" sz="2200" dirty="0">
                <a:solidFill>
                  <a:schemeClr val="tx1"/>
                </a:solidFill>
                <a:latin typeface="Times New Roman" panose="02020603050405020304" pitchFamily="18" charset="0"/>
                <a:cs typeface="Times New Roman" panose="02020603050405020304" pitchFamily="18" charset="0"/>
              </a:rPr>
              <a:t>) 10–15%, </a:t>
            </a:r>
            <a:r>
              <a:rPr lang="en-US" sz="2200" dirty="0" err="1">
                <a:solidFill>
                  <a:schemeClr val="tx1"/>
                </a:solidFill>
                <a:latin typeface="Times New Roman" panose="02020603050405020304" pitchFamily="18" charset="0"/>
                <a:cs typeface="Times New Roman" panose="02020603050405020304" pitchFamily="18" charset="0"/>
              </a:rPr>
              <a:t>sayqallash</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jarayoni</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shlf</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pr</a:t>
            </a:r>
            <a:r>
              <a:rPr lang="en-US" sz="2200" dirty="0">
                <a:solidFill>
                  <a:schemeClr val="tx1"/>
                </a:solidFill>
                <a:latin typeface="Times New Roman" panose="02020603050405020304" pitchFamily="18" charset="0"/>
                <a:cs typeface="Times New Roman" panose="02020603050405020304" pitchFamily="18" charset="0"/>
              </a:rPr>
              <a:t>) 8–10%. </a:t>
            </a:r>
            <a:r>
              <a:rPr lang="ru-RU" sz="2200" dirty="0">
                <a:solidFill>
                  <a:schemeClr val="tx1"/>
                </a:solidFill>
                <a:latin typeface="Times New Roman" panose="02020603050405020304" pitchFamily="18" charset="0"/>
                <a:cs typeface="Times New Roman" panose="02020603050405020304" pitchFamily="18" charset="0"/>
              </a:rPr>
              <a:t/>
            </a:r>
            <a:br>
              <a:rPr lang="ru-RU" sz="2200" dirty="0">
                <a:solidFill>
                  <a:schemeClr val="tx1"/>
                </a:solidFill>
                <a:latin typeface="Times New Roman" panose="02020603050405020304" pitchFamily="18" charset="0"/>
                <a:cs typeface="Times New Roman" panose="02020603050405020304" pitchFamily="18" charset="0"/>
              </a:rPr>
            </a:br>
            <a:r>
              <a:rPr lang="en-US" sz="2200" dirty="0">
                <a:solidFill>
                  <a:schemeClr val="tx1"/>
                </a:solidFill>
                <a:latin typeface="Times New Roman" panose="02020603050405020304" pitchFamily="18" charset="0"/>
                <a:cs typeface="Times New Roman" panose="02020603050405020304" pitchFamily="18" charset="0"/>
              </a:rPr>
              <a:t>Un </a:t>
            </a:r>
            <a:r>
              <a:rPr lang="en-US" sz="2200" dirty="0" err="1">
                <a:solidFill>
                  <a:schemeClr val="tx1"/>
                </a:solidFill>
                <a:latin typeface="Times New Roman" panose="02020603050405020304" pitchFamily="18" charset="0"/>
                <a:cs typeface="Times New Roman" panose="02020603050405020304" pitchFamily="18" charset="0"/>
              </a:rPr>
              <a:t>tortish</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jarayonida</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razmol</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pr</a:t>
            </a:r>
            <a:r>
              <a:rPr lang="en-US" sz="2200" dirty="0">
                <a:solidFill>
                  <a:schemeClr val="tx1"/>
                </a:solidFill>
                <a:latin typeface="Times New Roman" panose="02020603050405020304" pitchFamily="18" charset="0"/>
                <a:cs typeface="Times New Roman" panose="02020603050405020304" pitchFamily="18" charset="0"/>
              </a:rPr>
              <a:t>) 1u.t.-3u.t. 50–65%. </a:t>
            </a:r>
            <a:r>
              <a:rPr lang="ru-RU" sz="2200" dirty="0">
                <a:solidFill>
                  <a:schemeClr val="tx1"/>
                </a:solidFill>
                <a:latin typeface="Times New Roman" panose="02020603050405020304" pitchFamily="18" charset="0"/>
                <a:cs typeface="Times New Roman" panose="02020603050405020304" pitchFamily="18" charset="0"/>
              </a:rPr>
              <a:t/>
            </a:r>
            <a:br>
              <a:rPr lang="ru-RU" sz="2200" dirty="0">
                <a:solidFill>
                  <a:schemeClr val="tx1"/>
                </a:solidFill>
                <a:latin typeface="Times New Roman" panose="02020603050405020304" pitchFamily="18" charset="0"/>
                <a:cs typeface="Times New Roman" panose="02020603050405020304" pitchFamily="18" charset="0"/>
              </a:rPr>
            </a:br>
            <a:r>
              <a:rPr lang="en-US" sz="2200" dirty="0">
                <a:solidFill>
                  <a:schemeClr val="tx1"/>
                </a:solidFill>
                <a:latin typeface="Times New Roman" panose="02020603050405020304" pitchFamily="18" charset="0"/>
                <a:cs typeface="Times New Roman" panose="02020603050405020304" pitchFamily="18" charset="0"/>
              </a:rPr>
              <a:t>4u.t.-7u.t. 10–12%, </a:t>
            </a:r>
            <a:r>
              <a:rPr lang="en-US" sz="2200" dirty="0" err="1">
                <a:solidFill>
                  <a:schemeClr val="tx1"/>
                </a:solidFill>
                <a:latin typeface="Times New Roman" panose="02020603050405020304" pitchFamily="18" charset="0"/>
                <a:cs typeface="Times New Roman" panose="02020603050405020304" pitchFamily="18" charset="0"/>
              </a:rPr>
              <a:t>qolgan</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jarayonlarda</a:t>
            </a:r>
            <a:r>
              <a:rPr lang="en-US" sz="2200" dirty="0">
                <a:solidFill>
                  <a:schemeClr val="tx1"/>
                </a:solidFill>
                <a:latin typeface="Times New Roman" panose="02020603050405020304" pitchFamily="18" charset="0"/>
                <a:cs typeface="Times New Roman" panose="02020603050405020304" pitchFamily="18" charset="0"/>
              </a:rPr>
              <a:t> 3–6%, </a:t>
            </a:r>
            <a:r>
              <a:rPr lang="en-US" sz="2200" dirty="0" err="1">
                <a:solidFill>
                  <a:schemeClr val="tx1"/>
                </a:solidFill>
                <a:latin typeface="Times New Roman" panose="02020603050405020304" pitchFamily="18" charset="0"/>
                <a:cs typeface="Times New Roman" panose="02020603050405020304" pitchFamily="18" charset="0"/>
              </a:rPr>
              <a:t>unning</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chiqishi</a:t>
            </a:r>
            <a:r>
              <a:rPr lang="en-US" sz="2200" dirty="0">
                <a:solidFill>
                  <a:schemeClr val="tx1"/>
                </a:solidFill>
                <a:latin typeface="Times New Roman" panose="02020603050405020304" pitchFamily="18" charset="0"/>
                <a:cs typeface="Times New Roman" panose="02020603050405020304" pitchFamily="18" charset="0"/>
              </a:rPr>
              <a:t> 72–82%ni </a:t>
            </a:r>
            <a:r>
              <a:rPr lang="en-US" sz="2200" dirty="0" err="1">
                <a:solidFill>
                  <a:schemeClr val="tx1"/>
                </a:solidFill>
                <a:latin typeface="Times New Roman" panose="02020603050405020304" pitchFamily="18" charset="0"/>
                <a:cs typeface="Times New Roman" panose="02020603050405020304" pitchFamily="18" charset="0"/>
              </a:rPr>
              <a:t>tashkil</a:t>
            </a:r>
            <a:r>
              <a:rPr lang="en-US" sz="2200" dirty="0">
                <a:solidFill>
                  <a:schemeClr val="tx1"/>
                </a:solidFill>
                <a:latin typeface="Times New Roman" panose="02020603050405020304" pitchFamily="18" charset="0"/>
                <a:cs typeface="Times New Roman" panose="02020603050405020304" pitchFamily="18" charset="0"/>
              </a:rPr>
              <a:t> </a:t>
            </a:r>
            <a:r>
              <a:rPr lang="en-US" sz="2200" dirty="0" err="1">
                <a:solidFill>
                  <a:schemeClr val="tx1"/>
                </a:solidFill>
                <a:latin typeface="Times New Roman" panose="02020603050405020304" pitchFamily="18" charset="0"/>
                <a:cs typeface="Times New Roman" panose="02020603050405020304" pitchFamily="18" charset="0"/>
              </a:rPr>
              <a:t>qiladi</a:t>
            </a:r>
            <a:r>
              <a:rPr lang="en-US" sz="2200" dirty="0">
                <a:solidFill>
                  <a:schemeClr val="tx1"/>
                </a:solidFill>
                <a:latin typeface="Times New Roman" panose="02020603050405020304" pitchFamily="18" charset="0"/>
                <a:cs typeface="Times New Roman" panose="02020603050405020304" pitchFamily="18" charset="0"/>
              </a:rPr>
              <a:t>. </a:t>
            </a:r>
            <a:r>
              <a:rPr lang="ru-RU" sz="2200" dirty="0">
                <a:solidFill>
                  <a:schemeClr val="tx1"/>
                </a:solidFill>
                <a:latin typeface="Times New Roman" panose="02020603050405020304" pitchFamily="18" charset="0"/>
                <a:cs typeface="Times New Roman" panose="02020603050405020304" pitchFamily="18" charset="0"/>
              </a:rPr>
              <a:t/>
            </a:r>
            <a:br>
              <a:rPr lang="ru-RU" sz="2200" dirty="0">
                <a:solidFill>
                  <a:schemeClr val="tx1"/>
                </a:solidFill>
                <a:latin typeface="Times New Roman" panose="02020603050405020304" pitchFamily="18" charset="0"/>
                <a:cs typeface="Times New Roman" panose="02020603050405020304" pitchFamily="18" charset="0"/>
              </a:rPr>
            </a:br>
            <a:endParaRPr lang="ru-RU" sz="2200" dirty="0">
              <a:solidFill>
                <a:schemeClr val="tx1"/>
              </a:solidFill>
              <a:latin typeface="Times New Roman" panose="02020603050405020304" pitchFamily="18" charset="0"/>
              <a:cs typeface="Times New Roman" panose="02020603050405020304" pitchFamily="18" charset="0"/>
            </a:endParaRPr>
          </a:p>
        </p:txBody>
      </p:sp>
      <p:pic>
        <p:nvPicPr>
          <p:cNvPr id="3" name="Picture 102261"/>
          <p:cNvPicPr/>
          <p:nvPr/>
        </p:nvPicPr>
        <p:blipFill>
          <a:blip r:embed="rId2"/>
          <a:stretch>
            <a:fillRect/>
          </a:stretch>
        </p:blipFill>
        <p:spPr>
          <a:xfrm>
            <a:off x="2836973" y="3451539"/>
            <a:ext cx="5848350" cy="3296991"/>
          </a:xfrm>
          <a:prstGeom prst="rect">
            <a:avLst/>
          </a:prstGeom>
        </p:spPr>
      </p:pic>
      <p:sp>
        <p:nvSpPr>
          <p:cNvPr id="4" name="Прямоугольник 3"/>
          <p:cNvSpPr/>
          <p:nvPr/>
        </p:nvSpPr>
        <p:spPr>
          <a:xfrm>
            <a:off x="8685322" y="3105835"/>
            <a:ext cx="3137484" cy="1754326"/>
          </a:xfrm>
          <a:prstGeom prst="rect">
            <a:avLst/>
          </a:prstGeom>
        </p:spPr>
        <p:txBody>
          <a:bodyPr wrap="square">
            <a:spAutoFit/>
          </a:bodyPr>
          <a:lstStyle/>
          <a:p>
            <a:endParaRPr lang="en-US" b="1" dirty="0" smtClean="0">
              <a:solidFill>
                <a:srgbClr val="000000"/>
              </a:solidFill>
              <a:latin typeface="Times New Roman" panose="02020603050405020304" pitchFamily="18" charset="0"/>
              <a:ea typeface="Times New Roman" panose="02020603050405020304" pitchFamily="18" charset="0"/>
            </a:endParaRPr>
          </a:p>
          <a:p>
            <a:endParaRPr lang="en-US" b="1" dirty="0">
              <a:solidFill>
                <a:srgbClr val="000000"/>
              </a:solidFill>
              <a:latin typeface="Times New Roman" panose="02020603050405020304" pitchFamily="18" charset="0"/>
              <a:ea typeface="Times New Roman" panose="02020603050405020304" pitchFamily="18" charset="0"/>
            </a:endParaRPr>
          </a:p>
          <a:p>
            <a:endParaRPr lang="en-US" b="1" dirty="0" smtClean="0">
              <a:solidFill>
                <a:srgbClr val="000000"/>
              </a:solidFill>
              <a:latin typeface="Times New Roman" panose="02020603050405020304" pitchFamily="18" charset="0"/>
              <a:ea typeface="Times New Roman" panose="02020603050405020304" pitchFamily="18" charset="0"/>
            </a:endParaRPr>
          </a:p>
          <a:p>
            <a:r>
              <a:rPr lang="en-US" b="1" dirty="0">
                <a:solidFill>
                  <a:srgbClr val="000000"/>
                </a:solidFill>
                <a:latin typeface="Times New Roman" panose="02020603050405020304" pitchFamily="18" charset="0"/>
                <a:ea typeface="Times New Roman" panose="02020603050405020304" pitchFamily="18" charset="0"/>
              </a:rPr>
              <a:t> </a:t>
            </a:r>
            <a:r>
              <a:rPr lang="en-US" b="1" dirty="0" smtClean="0">
                <a:solidFill>
                  <a:srgbClr val="000000"/>
                </a:solidFill>
                <a:latin typeface="Times New Roman" panose="02020603050405020304" pitchFamily="18" charset="0"/>
                <a:ea typeface="Times New Roman" panose="02020603050405020304" pitchFamily="18" charset="0"/>
              </a:rPr>
              <a:t>Un </a:t>
            </a:r>
            <a:r>
              <a:rPr lang="en-US" b="1" dirty="0" err="1">
                <a:solidFill>
                  <a:srgbClr val="000000"/>
                </a:solidFill>
                <a:latin typeface="Times New Roman" panose="02020603050405020304" pitchFamily="18" charset="0"/>
                <a:ea typeface="Times New Roman" panose="02020603050405020304" pitchFamily="18" charset="0"/>
              </a:rPr>
              <a:t>tortishda</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donni</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maydalash</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bo’limining</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umumiy</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ko’rinishi</a:t>
            </a:r>
            <a:endParaRPr lang="ru-RU" dirty="0"/>
          </a:p>
        </p:txBody>
      </p:sp>
    </p:spTree>
    <p:extLst>
      <p:ext uri="{BB962C8B-B14F-4D97-AF65-F5344CB8AC3E}">
        <p14:creationId xmlns:p14="http://schemas.microsoft.com/office/powerpoint/2010/main" val="37975955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49974"/>
          <p:cNvGrpSpPr/>
          <p:nvPr/>
        </p:nvGrpSpPr>
        <p:grpSpPr>
          <a:xfrm>
            <a:off x="115910" y="-1"/>
            <a:ext cx="12076090" cy="6387921"/>
            <a:chOff x="0" y="-2"/>
            <a:chExt cx="5899930" cy="5407918"/>
          </a:xfrm>
        </p:grpSpPr>
        <p:sp>
          <p:nvSpPr>
            <p:cNvPr id="3" name="Rectangle 97767"/>
            <p:cNvSpPr/>
            <p:nvPr/>
          </p:nvSpPr>
          <p:spPr>
            <a:xfrm>
              <a:off x="2869244" y="0"/>
              <a:ext cx="67395" cy="298426"/>
            </a:xfrm>
            <a:prstGeom prst="rect">
              <a:avLst/>
            </a:prstGeom>
            <a:ln>
              <a:noFill/>
            </a:ln>
          </p:spPr>
          <p:txBody>
            <a:bodyPr vert="horz" lIns="0" tIns="0" rIns="0" bIns="0" rtlCol="0">
              <a:noAutofit/>
            </a:bodyPr>
            <a:lstStyle/>
            <a:p>
              <a:pPr marL="317500" marR="433705" indent="444500" algn="l">
                <a:lnSpc>
                  <a:spcPct val="107000"/>
                </a:lnSpc>
                <a:spcAft>
                  <a:spcPts val="800"/>
                </a:spcAft>
              </a:pPr>
              <a:r>
                <a:rPr lang="ru-RU" sz="1600" b="1">
                  <a:solidFill>
                    <a:srgbClr val="000000"/>
                  </a:solidFill>
                  <a:effectLst/>
                  <a:latin typeface="Times New Roman" panose="02020603050405020304" pitchFamily="18" charset="0"/>
                  <a:ea typeface="Times New Roman" panose="02020603050405020304" pitchFamily="18" charset="0"/>
                </a:rPr>
                <a:t> </a:t>
              </a:r>
              <a:endParaRPr lang="ru-RU" sz="1600">
                <a:solidFill>
                  <a:srgbClr val="000000"/>
                </a:solidFill>
                <a:effectLst/>
                <a:latin typeface="Times New Roman" panose="02020603050405020304" pitchFamily="18" charset="0"/>
                <a:ea typeface="Times New Roman" panose="02020603050405020304" pitchFamily="18" charset="0"/>
              </a:endParaRPr>
            </a:p>
          </p:txBody>
        </p:sp>
        <p:sp>
          <p:nvSpPr>
            <p:cNvPr id="4" name="Rectangle 97768"/>
            <p:cNvSpPr/>
            <p:nvPr/>
          </p:nvSpPr>
          <p:spPr>
            <a:xfrm>
              <a:off x="5832535" y="4789297"/>
              <a:ext cx="67395" cy="298426"/>
            </a:xfrm>
            <a:prstGeom prst="rect">
              <a:avLst/>
            </a:prstGeom>
            <a:ln>
              <a:noFill/>
            </a:ln>
          </p:spPr>
          <p:txBody>
            <a:bodyPr vert="horz" lIns="0" tIns="0" rIns="0" bIns="0" rtlCol="0">
              <a:noAutofit/>
            </a:bodyPr>
            <a:lstStyle/>
            <a:p>
              <a:pPr marL="317500" marR="433705" indent="444500" algn="l">
                <a:lnSpc>
                  <a:spcPct val="107000"/>
                </a:lnSpc>
                <a:spcAft>
                  <a:spcPts val="800"/>
                </a:spcAft>
              </a:pPr>
              <a:r>
                <a:rPr lang="ru-RU" sz="1600" b="1">
                  <a:solidFill>
                    <a:srgbClr val="000000"/>
                  </a:solidFill>
                  <a:effectLst/>
                  <a:latin typeface="Times New Roman" panose="02020603050405020304" pitchFamily="18" charset="0"/>
                  <a:ea typeface="Times New Roman" panose="02020603050405020304" pitchFamily="18" charset="0"/>
                </a:rPr>
                <a:t> </a:t>
              </a:r>
              <a:endParaRPr lang="ru-RU" sz="1600">
                <a:solidFill>
                  <a:srgbClr val="000000"/>
                </a:solidFill>
                <a:effectLst/>
                <a:latin typeface="Times New Roman" panose="02020603050405020304" pitchFamily="18" charset="0"/>
                <a:ea typeface="Times New Roman" panose="02020603050405020304" pitchFamily="18" charset="0"/>
              </a:endParaRPr>
            </a:p>
          </p:txBody>
        </p:sp>
        <p:sp>
          <p:nvSpPr>
            <p:cNvPr id="5" name="Rectangle 97774"/>
            <p:cNvSpPr/>
            <p:nvPr/>
          </p:nvSpPr>
          <p:spPr>
            <a:xfrm>
              <a:off x="5754378" y="4676112"/>
              <a:ext cx="49924" cy="313155"/>
            </a:xfrm>
            <a:prstGeom prst="rect">
              <a:avLst/>
            </a:prstGeom>
            <a:ln>
              <a:noFill/>
            </a:ln>
          </p:spPr>
          <p:txBody>
            <a:bodyPr vert="horz" lIns="0" tIns="0" rIns="0" bIns="0" rtlCol="0">
              <a:noAutofit/>
            </a:bodyPr>
            <a:lstStyle/>
            <a:p>
              <a:pPr marL="317500" marR="433705" indent="444500" algn="l">
                <a:lnSpc>
                  <a:spcPct val="107000"/>
                </a:lnSpc>
                <a:spcAft>
                  <a:spcPts val="800"/>
                </a:spcAft>
              </a:pPr>
              <a:r>
                <a:rPr lang="ru-RU" sz="1650">
                  <a:solidFill>
                    <a:srgbClr val="000000"/>
                  </a:solidFill>
                  <a:effectLst/>
                  <a:latin typeface="Times New Roman" panose="02020603050405020304" pitchFamily="18" charset="0"/>
                  <a:ea typeface="Times New Roman" panose="02020603050405020304" pitchFamily="18" charset="0"/>
                </a:rPr>
                <a:t> </a:t>
              </a:r>
              <a:endParaRPr lang="ru-RU" sz="1600">
                <a:solidFill>
                  <a:srgbClr val="000000"/>
                </a:solidFill>
                <a:effectLst/>
                <a:latin typeface="Times New Roman" panose="02020603050405020304" pitchFamily="18" charset="0"/>
                <a:ea typeface="Times New Roman" panose="02020603050405020304" pitchFamily="18" charset="0"/>
              </a:endParaRPr>
            </a:p>
          </p:txBody>
        </p:sp>
        <p:sp>
          <p:nvSpPr>
            <p:cNvPr id="6" name="Rectangle 97775"/>
            <p:cNvSpPr/>
            <p:nvPr/>
          </p:nvSpPr>
          <p:spPr>
            <a:xfrm>
              <a:off x="5791914" y="4676112"/>
              <a:ext cx="49924" cy="313155"/>
            </a:xfrm>
            <a:prstGeom prst="rect">
              <a:avLst/>
            </a:prstGeom>
            <a:ln>
              <a:noFill/>
            </a:ln>
          </p:spPr>
          <p:txBody>
            <a:bodyPr vert="horz" lIns="0" tIns="0" rIns="0" bIns="0" rtlCol="0">
              <a:noAutofit/>
            </a:bodyPr>
            <a:lstStyle/>
            <a:p>
              <a:pPr marL="317500" marR="433705" indent="444500" algn="l">
                <a:lnSpc>
                  <a:spcPct val="107000"/>
                </a:lnSpc>
                <a:spcAft>
                  <a:spcPts val="800"/>
                </a:spcAft>
              </a:pPr>
              <a:r>
                <a:rPr lang="ru-RU" sz="1650">
                  <a:solidFill>
                    <a:srgbClr val="000000"/>
                  </a:solidFill>
                  <a:effectLst/>
                  <a:latin typeface="Times New Roman" panose="02020603050405020304" pitchFamily="18" charset="0"/>
                  <a:ea typeface="Times New Roman" panose="02020603050405020304" pitchFamily="18" charset="0"/>
                </a:rPr>
                <a:t> </a:t>
              </a:r>
              <a:endParaRPr lang="ru-RU" sz="1600">
                <a:solidFill>
                  <a:srgbClr val="000000"/>
                </a:solidFill>
                <a:effectLst/>
                <a:latin typeface="Times New Roman" panose="02020603050405020304" pitchFamily="18" charset="0"/>
                <a:ea typeface="Times New Roman" panose="02020603050405020304" pitchFamily="18" charset="0"/>
              </a:endParaRPr>
            </a:p>
          </p:txBody>
        </p:sp>
        <p:pic>
          <p:nvPicPr>
            <p:cNvPr id="7" name="Picture 97785"/>
            <p:cNvPicPr/>
            <p:nvPr/>
          </p:nvPicPr>
          <p:blipFill>
            <a:blip r:embed="rId2"/>
            <a:stretch>
              <a:fillRect/>
            </a:stretch>
          </p:blipFill>
          <p:spPr>
            <a:xfrm>
              <a:off x="0" y="-2"/>
              <a:ext cx="5751104" cy="5407918"/>
            </a:xfrm>
            <a:prstGeom prst="rect">
              <a:avLst/>
            </a:prstGeom>
          </p:spPr>
        </p:pic>
        <p:sp>
          <p:nvSpPr>
            <p:cNvPr id="8" name="Shape 97787"/>
            <p:cNvSpPr/>
            <p:nvPr/>
          </p:nvSpPr>
          <p:spPr>
            <a:xfrm>
              <a:off x="71089" y="284572"/>
              <a:ext cx="873851" cy="797611"/>
            </a:xfrm>
            <a:custGeom>
              <a:avLst/>
              <a:gdLst/>
              <a:ahLst/>
              <a:cxnLst/>
              <a:rect l="0" t="0" r="0" b="0"/>
              <a:pathLst>
                <a:path w="873851" h="797611">
                  <a:moveTo>
                    <a:pt x="0" y="797611"/>
                  </a:moveTo>
                  <a:lnTo>
                    <a:pt x="873851" y="797611"/>
                  </a:lnTo>
                  <a:lnTo>
                    <a:pt x="873851" y="0"/>
                  </a:lnTo>
                  <a:lnTo>
                    <a:pt x="0" y="0"/>
                  </a:lnTo>
                  <a:close/>
                </a:path>
              </a:pathLst>
            </a:custGeom>
            <a:ln w="12512" cap="flat">
              <a:miter lim="127000"/>
            </a:ln>
          </p:spPr>
          <p:style>
            <a:lnRef idx="1">
              <a:srgbClr val="70AD47"/>
            </a:lnRef>
            <a:fillRef idx="0">
              <a:srgbClr val="000000">
                <a:alpha val="0"/>
              </a:srgbClr>
            </a:fillRef>
            <a:effectRef idx="0">
              <a:scrgbClr r="0" g="0" b="0"/>
            </a:effectRef>
            <a:fontRef idx="none"/>
          </p:style>
          <p:txBody>
            <a:bodyPr/>
            <a:lstStyle/>
            <a:p>
              <a:endParaRPr lang="ru-RU"/>
            </a:p>
          </p:txBody>
        </p:sp>
        <p:sp>
          <p:nvSpPr>
            <p:cNvPr id="9" name="Shape 97789"/>
            <p:cNvSpPr/>
            <p:nvPr/>
          </p:nvSpPr>
          <p:spPr>
            <a:xfrm>
              <a:off x="62081" y="4685260"/>
              <a:ext cx="5621478" cy="278632"/>
            </a:xfrm>
            <a:custGeom>
              <a:avLst/>
              <a:gdLst/>
              <a:ahLst/>
              <a:cxnLst/>
              <a:rect l="0" t="0" r="0" b="0"/>
              <a:pathLst>
                <a:path w="5621478" h="278632">
                  <a:moveTo>
                    <a:pt x="0" y="278632"/>
                  </a:moveTo>
                  <a:lnTo>
                    <a:pt x="5621478" y="278632"/>
                  </a:lnTo>
                  <a:lnTo>
                    <a:pt x="5621478" y="0"/>
                  </a:lnTo>
                  <a:lnTo>
                    <a:pt x="0" y="0"/>
                  </a:lnTo>
                  <a:close/>
                </a:path>
              </a:pathLst>
            </a:custGeom>
            <a:ln w="12512" cap="flat">
              <a:miter lim="127000"/>
            </a:ln>
          </p:spPr>
          <p:style>
            <a:lnRef idx="1">
              <a:srgbClr val="70AD47"/>
            </a:lnRef>
            <a:fillRef idx="0">
              <a:srgbClr val="000000">
                <a:alpha val="0"/>
              </a:srgbClr>
            </a:fillRef>
            <a:effectRef idx="0">
              <a:scrgbClr r="0" g="0" b="0"/>
            </a:effectRef>
            <a:fontRef idx="none"/>
          </p:style>
          <p:txBody>
            <a:bodyPr/>
            <a:lstStyle/>
            <a:p>
              <a:endParaRPr lang="ru-RU"/>
            </a:p>
          </p:txBody>
        </p:sp>
      </p:grpSp>
      <p:sp>
        <p:nvSpPr>
          <p:cNvPr id="10" name="Прямоугольник 9"/>
          <p:cNvSpPr/>
          <p:nvPr/>
        </p:nvSpPr>
        <p:spPr>
          <a:xfrm>
            <a:off x="4318899" y="6387920"/>
            <a:ext cx="4301177" cy="369332"/>
          </a:xfrm>
          <a:prstGeom prst="rect">
            <a:avLst/>
          </a:prstGeom>
        </p:spPr>
        <p:txBody>
          <a:bodyPr wrap="none">
            <a:spAutoFit/>
          </a:bodyPr>
          <a:lstStyle/>
          <a:p>
            <a:r>
              <a:rPr lang="en-US" b="1" dirty="0">
                <a:solidFill>
                  <a:srgbClr val="000000"/>
                </a:solidFill>
                <a:latin typeface="Times New Roman" panose="02020603050405020304" pitchFamily="18" charset="0"/>
                <a:ea typeface="Times New Roman" panose="02020603050405020304" pitchFamily="18" charset="0"/>
              </a:rPr>
              <a:t>Un </a:t>
            </a:r>
            <a:r>
              <a:rPr lang="en-US" b="1" dirty="0" err="1">
                <a:solidFill>
                  <a:srgbClr val="000000"/>
                </a:solidFill>
                <a:latin typeface="Times New Roman" panose="02020603050405020304" pitchFamily="18" charset="0"/>
                <a:ea typeface="Times New Roman" panose="02020603050405020304" pitchFamily="18" charset="0"/>
              </a:rPr>
              <a:t>tortish</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bo’limining</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texnologik</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sxemasi</a:t>
            </a:r>
            <a:endParaRPr lang="ru-RU" dirty="0"/>
          </a:p>
        </p:txBody>
      </p:sp>
    </p:spTree>
    <p:extLst>
      <p:ext uri="{BB962C8B-B14F-4D97-AF65-F5344CB8AC3E}">
        <p14:creationId xmlns:p14="http://schemas.microsoft.com/office/powerpoint/2010/main" val="10804427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en-US" sz="8800" dirty="0" smtClean="0">
                <a:solidFill>
                  <a:schemeClr val="tx1"/>
                </a:solidFill>
                <a:latin typeface="Times New Roman" panose="02020603050405020304" pitchFamily="18" charset="0"/>
                <a:cs typeface="Times New Roman" panose="02020603050405020304" pitchFamily="18" charset="0"/>
              </a:rPr>
              <a:t/>
            </a:r>
            <a:br>
              <a:rPr lang="en-US" sz="8800" dirty="0" smtClean="0">
                <a:solidFill>
                  <a:schemeClr val="tx1"/>
                </a:solidFill>
                <a:latin typeface="Times New Roman" panose="02020603050405020304" pitchFamily="18" charset="0"/>
                <a:cs typeface="Times New Roman" panose="02020603050405020304" pitchFamily="18" charset="0"/>
              </a:rPr>
            </a:br>
            <a:r>
              <a:rPr lang="en-US" sz="8800" dirty="0" err="1" smtClean="0">
                <a:solidFill>
                  <a:schemeClr val="tx1"/>
                </a:solidFill>
                <a:latin typeface="Times New Roman" panose="02020603050405020304" pitchFamily="18" charset="0"/>
                <a:cs typeface="Times New Roman" panose="02020603050405020304" pitchFamily="18" charset="0"/>
              </a:rPr>
              <a:t>E’tiboringiz</a:t>
            </a:r>
            <a:r>
              <a:rPr lang="en-US" sz="8800" dirty="0" smtClean="0">
                <a:solidFill>
                  <a:schemeClr val="tx1"/>
                </a:solidFill>
                <a:latin typeface="Times New Roman" panose="02020603050405020304" pitchFamily="18" charset="0"/>
                <a:cs typeface="Times New Roman" panose="02020603050405020304" pitchFamily="18" charset="0"/>
              </a:rPr>
              <a:t> </a:t>
            </a:r>
            <a:r>
              <a:rPr lang="en-US" sz="8800" dirty="0" err="1" smtClean="0">
                <a:solidFill>
                  <a:schemeClr val="tx1"/>
                </a:solidFill>
                <a:latin typeface="Times New Roman" panose="02020603050405020304" pitchFamily="18" charset="0"/>
                <a:cs typeface="Times New Roman" panose="02020603050405020304" pitchFamily="18" charset="0"/>
              </a:rPr>
              <a:t>uchun</a:t>
            </a:r>
            <a:r>
              <a:rPr lang="en-US" sz="8800" dirty="0" smtClean="0">
                <a:solidFill>
                  <a:schemeClr val="tx1"/>
                </a:solidFill>
                <a:latin typeface="Times New Roman" panose="02020603050405020304" pitchFamily="18" charset="0"/>
                <a:cs typeface="Times New Roman" panose="02020603050405020304" pitchFamily="18" charset="0"/>
              </a:rPr>
              <a:t> </a:t>
            </a:r>
            <a:r>
              <a:rPr lang="en-US" sz="8800" dirty="0" err="1" smtClean="0">
                <a:solidFill>
                  <a:schemeClr val="tx1"/>
                </a:solidFill>
                <a:latin typeface="Times New Roman" panose="02020603050405020304" pitchFamily="18" charset="0"/>
                <a:cs typeface="Times New Roman" panose="02020603050405020304" pitchFamily="18" charset="0"/>
              </a:rPr>
              <a:t>rahmat</a:t>
            </a:r>
            <a:r>
              <a:rPr lang="en-US" sz="8800" dirty="0">
                <a:solidFill>
                  <a:schemeClr val="tx1"/>
                </a:solidFill>
                <a:latin typeface="Times New Roman" panose="02020603050405020304" pitchFamily="18" charset="0"/>
                <a:cs typeface="Times New Roman" panose="02020603050405020304" pitchFamily="18" charset="0"/>
              </a:rPr>
              <a:t>!</a:t>
            </a:r>
            <a:endParaRPr lang="ru-RU" sz="88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591281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11727" y="415635"/>
            <a:ext cx="11533909" cy="6089073"/>
          </a:xfrm>
        </p:spPr>
        <p:txBody>
          <a:bodyPr>
            <a:normAutofit fontScale="90000"/>
          </a:bodyPr>
          <a:lstStyle/>
          <a:p>
            <a:r>
              <a:rPr lang="en-US" dirty="0" err="1">
                <a:solidFill>
                  <a:schemeClr val="tx1"/>
                </a:solidFill>
                <a:latin typeface="Times New Roman" panose="02020603050405020304" pitchFamily="18" charset="0"/>
                <a:cs typeface="Times New Roman" panose="02020603050405020304" pitchFamily="18" charset="0"/>
              </a:rPr>
              <a:t>Insoniyat</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qadimdan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donni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qayta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ishlash</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uslublarini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o’zlashtira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borganlar</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ya’ni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dondan</a:t>
            </a:r>
            <a:r>
              <a:rPr lang="en-US" dirty="0">
                <a:solidFill>
                  <a:schemeClr val="tx1"/>
                </a:solidFill>
                <a:latin typeface="Times New Roman" panose="02020603050405020304" pitchFamily="18" charset="0"/>
                <a:cs typeface="Times New Roman" panose="02020603050405020304" pitchFamily="18" charset="0"/>
              </a:rPr>
              <a:t> un </a:t>
            </a:r>
            <a:r>
              <a:rPr lang="en-US" dirty="0" err="1">
                <a:solidFill>
                  <a:schemeClr val="tx1"/>
                </a:solidFill>
                <a:latin typeface="Times New Roman" panose="02020603050405020304" pitchFamily="18" charset="0"/>
                <a:cs typeface="Times New Roman" panose="02020603050405020304" pitchFamily="18" charset="0"/>
              </a:rPr>
              <a:t>olishda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ikki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toshdan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iborat</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yormachoq</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qo’l</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tegirmoni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yog’ochdan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tayyorlangan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o’g’ir</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keyinchalik</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suv</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tegirmonlarini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kashf</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etib</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bu</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sohada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mahsulotlarning</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sifat</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o’zgarishlarini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boshlab</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bergan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Hozirgi</a:t>
            </a:r>
            <a:r>
              <a:rPr lang="en-US" dirty="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kundagi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avtomatlashtirilgan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yirik</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korxonalarni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paydo</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bo’lishi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uchun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ming</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yillar</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vaqt</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talab</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etilgan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Yaqin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Sharqda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shamol</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tegirmoni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bundan</a:t>
            </a:r>
            <a:r>
              <a:rPr lang="en-US" dirty="0">
                <a:solidFill>
                  <a:schemeClr val="tx1"/>
                </a:solidFill>
                <a:latin typeface="Times New Roman" panose="02020603050405020304" pitchFamily="18" charset="0"/>
                <a:cs typeface="Times New Roman" panose="02020603050405020304" pitchFamily="18" charset="0"/>
              </a:rPr>
              <a:t> 3000 </a:t>
            </a:r>
            <a:r>
              <a:rPr lang="en-US" dirty="0" err="1">
                <a:solidFill>
                  <a:schemeClr val="tx1"/>
                </a:solidFill>
                <a:latin typeface="Times New Roman" panose="02020603050405020304" pitchFamily="18" charset="0"/>
                <a:cs typeface="Times New Roman" panose="02020603050405020304" pitchFamily="18" charset="0"/>
              </a:rPr>
              <a:t>yil</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Yevropada</a:t>
            </a:r>
            <a:r>
              <a:rPr lang="en-US" dirty="0">
                <a:solidFill>
                  <a:schemeClr val="tx1"/>
                </a:solidFill>
                <a:latin typeface="Times New Roman" panose="02020603050405020304" pitchFamily="18" charset="0"/>
                <a:cs typeface="Times New Roman" panose="02020603050405020304" pitchFamily="18" charset="0"/>
              </a:rPr>
              <a:t> 1000 </a:t>
            </a:r>
            <a:r>
              <a:rPr lang="en-US" dirty="0" err="1">
                <a:solidFill>
                  <a:schemeClr val="tx1"/>
                </a:solidFill>
                <a:latin typeface="Times New Roman" panose="02020603050405020304" pitchFamily="18" charset="0"/>
                <a:cs typeface="Times New Roman" panose="02020603050405020304" pitchFamily="18" charset="0"/>
              </a:rPr>
              <a:t>yil</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avval</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paydo</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boʻlgan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bo’lsa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suv</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tegirmoglari</a:t>
            </a:r>
            <a:r>
              <a:rPr lang="en-US" dirty="0">
                <a:solidFill>
                  <a:schemeClr val="tx1"/>
                </a:solidFill>
                <a:latin typeface="Times New Roman" panose="02020603050405020304" pitchFamily="18" charset="0"/>
                <a:cs typeface="Times New Roman" panose="02020603050405020304" pitchFamily="18" charset="0"/>
              </a:rPr>
              <a:t> 2000 </a:t>
            </a:r>
            <a:r>
              <a:rPr lang="en-US" dirty="0" err="1">
                <a:solidFill>
                  <a:schemeClr val="tx1"/>
                </a:solidFill>
                <a:latin typeface="Times New Roman" panose="02020603050405020304" pitchFamily="18" charset="0"/>
                <a:cs typeface="Times New Roman" panose="02020603050405020304" pitchFamily="18" charset="0"/>
              </a:rPr>
              <a:t>yil</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ilgari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kashf</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qilingan</a:t>
            </a:r>
            <a:r>
              <a:rPr lang="en-US" dirty="0">
                <a:solidFill>
                  <a:schemeClr val="tx1"/>
                </a:solidFill>
                <a:latin typeface="Times New Roman" panose="02020603050405020304" pitchFamily="18" charset="0"/>
                <a:cs typeface="Times New Roman" panose="02020603050405020304" pitchFamily="18" charset="0"/>
              </a:rPr>
              <a:t>. </a:t>
            </a:r>
            <a:r>
              <a:rPr lang="ru-RU" dirty="0">
                <a:solidFill>
                  <a:schemeClr val="tx1"/>
                </a:solidFill>
                <a:latin typeface="Times New Roman" panose="02020603050405020304" pitchFamily="18" charset="0"/>
                <a:cs typeface="Times New Roman" panose="02020603050405020304" pitchFamily="18" charset="0"/>
              </a:rPr>
              <a:t/>
            </a:r>
            <a:br>
              <a:rPr lang="ru-RU" dirty="0">
                <a:solidFill>
                  <a:schemeClr val="tx1"/>
                </a:solidFill>
                <a:latin typeface="Times New Roman" panose="02020603050405020304" pitchFamily="18" charset="0"/>
                <a:cs typeface="Times New Roman" panose="02020603050405020304" pitchFamily="18" charset="0"/>
              </a:rPr>
            </a:br>
            <a:endParaRPr lang="ru-RU"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510773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grpSp>
        <p:nvGrpSpPr>
          <p:cNvPr id="3" name="Group 848638"/>
          <p:cNvGrpSpPr/>
          <p:nvPr/>
        </p:nvGrpSpPr>
        <p:grpSpPr>
          <a:xfrm>
            <a:off x="677334" y="207818"/>
            <a:ext cx="10960483" cy="6650181"/>
            <a:chOff x="0" y="-738186"/>
            <a:chExt cx="5915025" cy="4900612"/>
          </a:xfrm>
        </p:grpSpPr>
        <p:pic>
          <p:nvPicPr>
            <p:cNvPr id="4" name="Picture 94882"/>
            <p:cNvPicPr/>
            <p:nvPr/>
          </p:nvPicPr>
          <p:blipFill>
            <a:blip r:embed="rId2"/>
            <a:stretch>
              <a:fillRect/>
            </a:stretch>
          </p:blipFill>
          <p:spPr>
            <a:xfrm>
              <a:off x="0" y="-738186"/>
              <a:ext cx="5915025" cy="4900612"/>
            </a:xfrm>
            <a:prstGeom prst="rect">
              <a:avLst/>
            </a:prstGeom>
          </p:spPr>
        </p:pic>
        <p:sp>
          <p:nvSpPr>
            <p:cNvPr id="5" name="Rectangle 94884"/>
            <p:cNvSpPr/>
            <p:nvPr/>
          </p:nvSpPr>
          <p:spPr>
            <a:xfrm>
              <a:off x="2536317" y="1477687"/>
              <a:ext cx="93238" cy="206430"/>
            </a:xfrm>
            <a:prstGeom prst="rect">
              <a:avLst/>
            </a:prstGeom>
            <a:ln>
              <a:noFill/>
            </a:ln>
          </p:spPr>
          <p:txBody>
            <a:bodyPr vert="horz" lIns="0" tIns="0" rIns="0" bIns="0" rtlCol="0">
              <a:noAutofit/>
            </a:bodyPr>
            <a:lstStyle/>
            <a:p>
              <a:pPr marL="317500" marR="433705" indent="444500" algn="l">
                <a:lnSpc>
                  <a:spcPct val="107000"/>
                </a:lnSpc>
                <a:spcAft>
                  <a:spcPts val="800"/>
                </a:spcAft>
              </a:pPr>
              <a:r>
                <a:rPr lang="ru-RU" sz="1100" b="1">
                  <a:solidFill>
                    <a:srgbClr val="000000"/>
                  </a:solidFill>
                  <a:effectLst/>
                  <a:latin typeface="Times New Roman" panose="02020603050405020304" pitchFamily="18" charset="0"/>
                  <a:ea typeface="Times New Roman" panose="02020603050405020304" pitchFamily="18" charset="0"/>
                </a:rPr>
                <a:t>1</a:t>
              </a:r>
              <a:endParaRPr lang="ru-RU" sz="1600">
                <a:solidFill>
                  <a:srgbClr val="000000"/>
                </a:solidFill>
                <a:effectLst/>
                <a:latin typeface="Times New Roman" panose="02020603050405020304" pitchFamily="18" charset="0"/>
                <a:ea typeface="Times New Roman" panose="02020603050405020304" pitchFamily="18" charset="0"/>
              </a:endParaRPr>
            </a:p>
          </p:txBody>
        </p:sp>
        <p:sp>
          <p:nvSpPr>
            <p:cNvPr id="6" name="Rectangle 94885"/>
            <p:cNvSpPr/>
            <p:nvPr/>
          </p:nvSpPr>
          <p:spPr>
            <a:xfrm>
              <a:off x="2606421" y="1477687"/>
              <a:ext cx="62098" cy="206430"/>
            </a:xfrm>
            <a:prstGeom prst="rect">
              <a:avLst/>
            </a:prstGeom>
            <a:ln>
              <a:noFill/>
            </a:ln>
          </p:spPr>
          <p:txBody>
            <a:bodyPr vert="horz" lIns="0" tIns="0" rIns="0" bIns="0" rtlCol="0">
              <a:noAutofit/>
            </a:bodyPr>
            <a:lstStyle/>
            <a:p>
              <a:pPr marL="317500" marR="433705" indent="444500" algn="l">
                <a:lnSpc>
                  <a:spcPct val="107000"/>
                </a:lnSpc>
                <a:spcAft>
                  <a:spcPts val="800"/>
                </a:spcAft>
              </a:pPr>
              <a:r>
                <a:rPr lang="ru-RU" sz="1100" b="1">
                  <a:solidFill>
                    <a:srgbClr val="000000"/>
                  </a:solidFill>
                  <a:effectLst/>
                  <a:latin typeface="Times New Roman" panose="02020603050405020304" pitchFamily="18" charset="0"/>
                  <a:ea typeface="Times New Roman" panose="02020603050405020304" pitchFamily="18" charset="0"/>
                </a:rPr>
                <a:t>-</a:t>
              </a:r>
              <a:endParaRPr lang="ru-RU" sz="1600">
                <a:solidFill>
                  <a:srgbClr val="000000"/>
                </a:solidFill>
                <a:effectLst/>
                <a:latin typeface="Times New Roman" panose="02020603050405020304" pitchFamily="18" charset="0"/>
                <a:ea typeface="Times New Roman" panose="02020603050405020304" pitchFamily="18" charset="0"/>
              </a:endParaRPr>
            </a:p>
          </p:txBody>
        </p:sp>
        <p:sp>
          <p:nvSpPr>
            <p:cNvPr id="7" name="Rectangle 94886"/>
            <p:cNvSpPr/>
            <p:nvPr/>
          </p:nvSpPr>
          <p:spPr>
            <a:xfrm>
              <a:off x="2653665" y="1477687"/>
              <a:ext cx="402605" cy="206430"/>
            </a:xfrm>
            <a:prstGeom prst="rect">
              <a:avLst/>
            </a:prstGeom>
            <a:ln>
              <a:noFill/>
            </a:ln>
          </p:spPr>
          <p:txBody>
            <a:bodyPr vert="horz" lIns="0" tIns="0" rIns="0" bIns="0" rtlCol="0">
              <a:noAutofit/>
            </a:bodyPr>
            <a:lstStyle/>
            <a:p>
              <a:pPr marL="317500" marR="433705" indent="444500" algn="l">
                <a:lnSpc>
                  <a:spcPct val="107000"/>
                </a:lnSpc>
                <a:spcAft>
                  <a:spcPts val="800"/>
                </a:spcAft>
              </a:pPr>
              <a:r>
                <a:rPr lang="ru-RU" sz="1100" b="1">
                  <a:solidFill>
                    <a:srgbClr val="000000"/>
                  </a:solidFill>
                  <a:effectLst/>
                  <a:latin typeface="Times New Roman" panose="02020603050405020304" pitchFamily="18" charset="0"/>
                  <a:ea typeface="Times New Roman" panose="02020603050405020304" pitchFamily="18" charset="0"/>
                </a:rPr>
                <a:t>rasm</a:t>
              </a:r>
              <a:endParaRPr lang="ru-RU" sz="1600">
                <a:solidFill>
                  <a:srgbClr val="000000"/>
                </a:solidFill>
                <a:effectLst/>
                <a:latin typeface="Times New Roman" panose="02020603050405020304" pitchFamily="18" charset="0"/>
                <a:ea typeface="Times New Roman" panose="02020603050405020304" pitchFamily="18" charset="0"/>
              </a:endParaRPr>
            </a:p>
          </p:txBody>
        </p:sp>
        <p:sp>
          <p:nvSpPr>
            <p:cNvPr id="8" name="Rectangle 94887"/>
            <p:cNvSpPr/>
            <p:nvPr/>
          </p:nvSpPr>
          <p:spPr>
            <a:xfrm>
              <a:off x="2955417" y="1477687"/>
              <a:ext cx="46619" cy="206430"/>
            </a:xfrm>
            <a:prstGeom prst="rect">
              <a:avLst/>
            </a:prstGeom>
            <a:ln>
              <a:noFill/>
            </a:ln>
          </p:spPr>
          <p:txBody>
            <a:bodyPr vert="horz" lIns="0" tIns="0" rIns="0" bIns="0" rtlCol="0">
              <a:noAutofit/>
            </a:bodyPr>
            <a:lstStyle/>
            <a:p>
              <a:pPr marL="317500" marR="433705" indent="444500" algn="l">
                <a:lnSpc>
                  <a:spcPct val="107000"/>
                </a:lnSpc>
                <a:spcAft>
                  <a:spcPts val="800"/>
                </a:spcAft>
              </a:pPr>
              <a:r>
                <a:rPr lang="ru-RU" sz="1100" b="1">
                  <a:solidFill>
                    <a:srgbClr val="000000"/>
                  </a:solidFill>
                  <a:effectLst/>
                  <a:latin typeface="Times New Roman" panose="02020603050405020304" pitchFamily="18" charset="0"/>
                  <a:ea typeface="Times New Roman" panose="02020603050405020304" pitchFamily="18" charset="0"/>
                </a:rPr>
                <a:t> </a:t>
              </a:r>
              <a:endParaRPr lang="ru-RU" sz="1600">
                <a:solidFill>
                  <a:srgbClr val="000000"/>
                </a:solidFill>
                <a:effectLst/>
                <a:latin typeface="Times New Roman" panose="02020603050405020304" pitchFamily="18" charset="0"/>
                <a:ea typeface="Times New Roman" panose="02020603050405020304" pitchFamily="18" charset="0"/>
              </a:endParaRPr>
            </a:p>
          </p:txBody>
        </p:sp>
        <p:sp>
          <p:nvSpPr>
            <p:cNvPr id="9" name="Rectangle 94889"/>
            <p:cNvSpPr/>
            <p:nvPr/>
          </p:nvSpPr>
          <p:spPr>
            <a:xfrm>
              <a:off x="1969389" y="3931963"/>
              <a:ext cx="93238" cy="206429"/>
            </a:xfrm>
            <a:prstGeom prst="rect">
              <a:avLst/>
            </a:prstGeom>
            <a:ln>
              <a:noFill/>
            </a:ln>
          </p:spPr>
          <p:txBody>
            <a:bodyPr vert="horz" lIns="0" tIns="0" rIns="0" bIns="0" rtlCol="0">
              <a:noAutofit/>
            </a:bodyPr>
            <a:lstStyle/>
            <a:p>
              <a:pPr marL="317500" marR="433705" indent="444500" algn="l">
                <a:lnSpc>
                  <a:spcPct val="107000"/>
                </a:lnSpc>
                <a:spcAft>
                  <a:spcPts val="800"/>
                </a:spcAft>
              </a:pPr>
              <a:r>
                <a:rPr lang="ru-RU" sz="1100" b="1">
                  <a:solidFill>
                    <a:srgbClr val="000000"/>
                  </a:solidFill>
                  <a:effectLst/>
                  <a:latin typeface="Times New Roman" panose="02020603050405020304" pitchFamily="18" charset="0"/>
                  <a:ea typeface="Times New Roman" panose="02020603050405020304" pitchFamily="18" charset="0"/>
                </a:rPr>
                <a:t>2</a:t>
              </a:r>
              <a:endParaRPr lang="ru-RU" sz="1600">
                <a:solidFill>
                  <a:srgbClr val="000000"/>
                </a:solidFill>
                <a:effectLst/>
                <a:latin typeface="Times New Roman" panose="02020603050405020304" pitchFamily="18" charset="0"/>
                <a:ea typeface="Times New Roman" panose="02020603050405020304" pitchFamily="18" charset="0"/>
              </a:endParaRPr>
            </a:p>
          </p:txBody>
        </p:sp>
        <p:sp>
          <p:nvSpPr>
            <p:cNvPr id="10" name="Rectangle 94890"/>
            <p:cNvSpPr/>
            <p:nvPr/>
          </p:nvSpPr>
          <p:spPr>
            <a:xfrm>
              <a:off x="2039493" y="3931963"/>
              <a:ext cx="62098" cy="206429"/>
            </a:xfrm>
            <a:prstGeom prst="rect">
              <a:avLst/>
            </a:prstGeom>
            <a:ln>
              <a:noFill/>
            </a:ln>
          </p:spPr>
          <p:txBody>
            <a:bodyPr vert="horz" lIns="0" tIns="0" rIns="0" bIns="0" rtlCol="0">
              <a:noAutofit/>
            </a:bodyPr>
            <a:lstStyle/>
            <a:p>
              <a:pPr marL="317500" marR="433705" indent="444500" algn="l">
                <a:lnSpc>
                  <a:spcPct val="107000"/>
                </a:lnSpc>
                <a:spcAft>
                  <a:spcPts val="800"/>
                </a:spcAft>
              </a:pPr>
              <a:r>
                <a:rPr lang="ru-RU" sz="1100" b="1">
                  <a:solidFill>
                    <a:srgbClr val="000000"/>
                  </a:solidFill>
                  <a:effectLst/>
                  <a:latin typeface="Times New Roman" panose="02020603050405020304" pitchFamily="18" charset="0"/>
                  <a:ea typeface="Times New Roman" panose="02020603050405020304" pitchFamily="18" charset="0"/>
                </a:rPr>
                <a:t>-</a:t>
              </a:r>
              <a:endParaRPr lang="ru-RU" sz="1600">
                <a:solidFill>
                  <a:srgbClr val="000000"/>
                </a:solidFill>
                <a:effectLst/>
                <a:latin typeface="Times New Roman" panose="02020603050405020304" pitchFamily="18" charset="0"/>
                <a:ea typeface="Times New Roman" panose="02020603050405020304" pitchFamily="18" charset="0"/>
              </a:endParaRPr>
            </a:p>
          </p:txBody>
        </p:sp>
        <p:sp>
          <p:nvSpPr>
            <p:cNvPr id="11" name="Rectangle 94891"/>
            <p:cNvSpPr/>
            <p:nvPr/>
          </p:nvSpPr>
          <p:spPr>
            <a:xfrm>
              <a:off x="2086737" y="3931963"/>
              <a:ext cx="402604" cy="206429"/>
            </a:xfrm>
            <a:prstGeom prst="rect">
              <a:avLst/>
            </a:prstGeom>
            <a:ln>
              <a:noFill/>
            </a:ln>
          </p:spPr>
          <p:txBody>
            <a:bodyPr vert="horz" lIns="0" tIns="0" rIns="0" bIns="0" rtlCol="0">
              <a:noAutofit/>
            </a:bodyPr>
            <a:lstStyle/>
            <a:p>
              <a:pPr marL="317500" marR="433705" indent="444500" algn="l">
                <a:lnSpc>
                  <a:spcPct val="107000"/>
                </a:lnSpc>
                <a:spcAft>
                  <a:spcPts val="800"/>
                </a:spcAft>
              </a:pPr>
              <a:r>
                <a:rPr lang="ru-RU" sz="1100" b="1">
                  <a:solidFill>
                    <a:srgbClr val="000000"/>
                  </a:solidFill>
                  <a:effectLst/>
                  <a:latin typeface="Times New Roman" panose="02020603050405020304" pitchFamily="18" charset="0"/>
                  <a:ea typeface="Times New Roman" panose="02020603050405020304" pitchFamily="18" charset="0"/>
                </a:rPr>
                <a:t>rasm</a:t>
              </a:r>
              <a:endParaRPr lang="ru-RU" sz="1600">
                <a:solidFill>
                  <a:srgbClr val="000000"/>
                </a:solidFill>
                <a:effectLst/>
                <a:latin typeface="Times New Roman" panose="02020603050405020304" pitchFamily="18" charset="0"/>
                <a:ea typeface="Times New Roman" panose="02020603050405020304" pitchFamily="18" charset="0"/>
              </a:endParaRPr>
            </a:p>
          </p:txBody>
        </p:sp>
        <p:sp>
          <p:nvSpPr>
            <p:cNvPr id="12" name="Rectangle 94892"/>
            <p:cNvSpPr/>
            <p:nvPr/>
          </p:nvSpPr>
          <p:spPr>
            <a:xfrm>
              <a:off x="2388489" y="3931963"/>
              <a:ext cx="46619" cy="206429"/>
            </a:xfrm>
            <a:prstGeom prst="rect">
              <a:avLst/>
            </a:prstGeom>
            <a:ln>
              <a:noFill/>
            </a:ln>
          </p:spPr>
          <p:txBody>
            <a:bodyPr vert="horz" lIns="0" tIns="0" rIns="0" bIns="0" rtlCol="0">
              <a:noAutofit/>
            </a:bodyPr>
            <a:lstStyle/>
            <a:p>
              <a:pPr marL="317500" marR="433705" indent="444500" algn="l">
                <a:lnSpc>
                  <a:spcPct val="107000"/>
                </a:lnSpc>
                <a:spcAft>
                  <a:spcPts val="800"/>
                </a:spcAft>
              </a:pPr>
              <a:r>
                <a:rPr lang="ru-RU" sz="1100" b="1">
                  <a:solidFill>
                    <a:srgbClr val="000000"/>
                  </a:solidFill>
                  <a:effectLst/>
                  <a:latin typeface="Times New Roman" panose="02020603050405020304" pitchFamily="18" charset="0"/>
                  <a:ea typeface="Times New Roman" panose="02020603050405020304" pitchFamily="18" charset="0"/>
                </a:rPr>
                <a:t> </a:t>
              </a:r>
              <a:endParaRPr lang="ru-RU" sz="1600">
                <a:solidFill>
                  <a:srgbClr val="000000"/>
                </a:solidFill>
                <a:effectLst/>
                <a:latin typeface="Times New Roman" panose="02020603050405020304" pitchFamily="18" charset="0"/>
                <a:ea typeface="Times New Roman" panose="02020603050405020304" pitchFamily="18" charset="0"/>
              </a:endParaRPr>
            </a:p>
          </p:txBody>
        </p:sp>
      </p:grpSp>
    </p:spTree>
    <p:extLst>
      <p:ext uri="{BB962C8B-B14F-4D97-AF65-F5344CB8AC3E}">
        <p14:creationId xmlns:p14="http://schemas.microsoft.com/office/powerpoint/2010/main" val="3357382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22032" y="622479"/>
            <a:ext cx="8596668" cy="1320800"/>
          </a:xfrm>
        </p:spPr>
        <p:txBody>
          <a:bodyPr/>
          <a:lstStyle/>
          <a:p>
            <a:endParaRPr lang="ru-RU" dirty="0"/>
          </a:p>
        </p:txBody>
      </p:sp>
      <p:pic>
        <p:nvPicPr>
          <p:cNvPr id="3" name="Picture 94915"/>
          <p:cNvPicPr/>
          <p:nvPr/>
        </p:nvPicPr>
        <p:blipFill>
          <a:blip r:embed="rId2"/>
          <a:stretch>
            <a:fillRect/>
          </a:stretch>
        </p:blipFill>
        <p:spPr>
          <a:xfrm>
            <a:off x="677334" y="334851"/>
            <a:ext cx="4298333" cy="3090929"/>
          </a:xfrm>
          <a:prstGeom prst="rect">
            <a:avLst/>
          </a:prstGeom>
        </p:spPr>
      </p:pic>
      <p:pic>
        <p:nvPicPr>
          <p:cNvPr id="4" name="Picture 94917"/>
          <p:cNvPicPr/>
          <p:nvPr/>
        </p:nvPicPr>
        <p:blipFill>
          <a:blip r:embed="rId3"/>
          <a:stretch>
            <a:fillRect/>
          </a:stretch>
        </p:blipFill>
        <p:spPr>
          <a:xfrm>
            <a:off x="4975667" y="334851"/>
            <a:ext cx="6512287" cy="2897745"/>
          </a:xfrm>
          <a:prstGeom prst="rect">
            <a:avLst/>
          </a:prstGeom>
        </p:spPr>
      </p:pic>
      <p:pic>
        <p:nvPicPr>
          <p:cNvPr id="5" name="Picture 94919"/>
          <p:cNvPicPr/>
          <p:nvPr/>
        </p:nvPicPr>
        <p:blipFill>
          <a:blip r:embed="rId4"/>
          <a:stretch>
            <a:fillRect/>
          </a:stretch>
        </p:blipFill>
        <p:spPr>
          <a:xfrm>
            <a:off x="2964007" y="3232596"/>
            <a:ext cx="5848350" cy="3051153"/>
          </a:xfrm>
          <a:prstGeom prst="rect">
            <a:avLst/>
          </a:prstGeom>
        </p:spPr>
      </p:pic>
      <p:sp>
        <p:nvSpPr>
          <p:cNvPr id="6" name="Прямоугольник 5"/>
          <p:cNvSpPr/>
          <p:nvPr/>
        </p:nvSpPr>
        <p:spPr>
          <a:xfrm>
            <a:off x="3930633" y="6378056"/>
            <a:ext cx="4301177" cy="369332"/>
          </a:xfrm>
          <a:prstGeom prst="rect">
            <a:avLst/>
          </a:prstGeom>
        </p:spPr>
        <p:txBody>
          <a:bodyPr wrap="none">
            <a:spAutoFit/>
          </a:bodyPr>
          <a:lstStyle/>
          <a:p>
            <a:r>
              <a:rPr lang="en-US" b="1" dirty="0" err="1">
                <a:solidFill>
                  <a:srgbClr val="000000"/>
                </a:solidFill>
                <a:latin typeface="Times New Roman" panose="02020603050405020304" pitchFamily="18" charset="0"/>
                <a:ea typeface="Times New Roman" panose="02020603050405020304" pitchFamily="18" charset="0"/>
              </a:rPr>
              <a:t>Qadimiy</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usullarda</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donni</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yanchish</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turlari</a:t>
            </a:r>
            <a:endParaRPr lang="ru-RU" dirty="0"/>
          </a:p>
        </p:txBody>
      </p:sp>
    </p:spTree>
    <p:extLst>
      <p:ext uri="{BB962C8B-B14F-4D97-AF65-F5344CB8AC3E}">
        <p14:creationId xmlns:p14="http://schemas.microsoft.com/office/powerpoint/2010/main" val="404382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3" name="Picture 94970"/>
          <p:cNvPicPr/>
          <p:nvPr/>
        </p:nvPicPr>
        <p:blipFill>
          <a:blip r:embed="rId2"/>
          <a:stretch>
            <a:fillRect/>
          </a:stretch>
        </p:blipFill>
        <p:spPr>
          <a:xfrm>
            <a:off x="677334" y="154548"/>
            <a:ext cx="10553043" cy="6039048"/>
          </a:xfrm>
          <a:prstGeom prst="rect">
            <a:avLst/>
          </a:prstGeom>
        </p:spPr>
      </p:pic>
      <p:sp>
        <p:nvSpPr>
          <p:cNvPr id="4" name="Прямоугольник 3"/>
          <p:cNvSpPr/>
          <p:nvPr/>
        </p:nvSpPr>
        <p:spPr>
          <a:xfrm>
            <a:off x="2853166" y="6193596"/>
            <a:ext cx="6201378" cy="369332"/>
          </a:xfrm>
          <a:prstGeom prst="rect">
            <a:avLst/>
          </a:prstGeom>
        </p:spPr>
        <p:txBody>
          <a:bodyPr wrap="square">
            <a:spAutoFit/>
          </a:bodyPr>
          <a:lstStyle/>
          <a:p>
            <a:r>
              <a:rPr lang="en-US" b="1" dirty="0">
                <a:solidFill>
                  <a:srgbClr val="000000"/>
                </a:solidFill>
                <a:latin typeface="Times New Roman" panose="02020603050405020304" pitchFamily="18" charset="0"/>
                <a:ea typeface="Times New Roman" panose="02020603050405020304" pitchFamily="18" charset="0"/>
              </a:rPr>
              <a:t>XIX </a:t>
            </a:r>
            <a:r>
              <a:rPr lang="ru-RU" b="1" dirty="0">
                <a:solidFill>
                  <a:srgbClr val="000000"/>
                </a:solidFill>
                <a:latin typeface="Times New Roman" panose="02020603050405020304" pitchFamily="18" charset="0"/>
                <a:ea typeface="Times New Roman" panose="02020603050405020304" pitchFamily="18" charset="0"/>
              </a:rPr>
              <a:t>а</a:t>
            </a:r>
            <a:r>
              <a:rPr lang="en-US" b="1" dirty="0" err="1">
                <a:solidFill>
                  <a:srgbClr val="000000"/>
                </a:solidFill>
                <a:latin typeface="Times New Roman" panose="02020603050405020304" pitchFamily="18" charset="0"/>
                <a:ea typeface="Times New Roman" panose="02020603050405020304" pitchFamily="18" charset="0"/>
              </a:rPr>
              <a:t>srd</a:t>
            </a:r>
            <a:r>
              <a:rPr lang="ru-RU" b="1" dirty="0">
                <a:solidFill>
                  <a:srgbClr val="000000"/>
                </a:solidFill>
                <a:latin typeface="Times New Roman" panose="02020603050405020304" pitchFamily="18" charset="0"/>
                <a:ea typeface="Times New Roman" panose="02020603050405020304" pitchFamily="18" charset="0"/>
              </a:rPr>
              <a:t>а</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yaratilgan</a:t>
            </a:r>
            <a:r>
              <a:rPr lang="en-US" b="1" dirty="0">
                <a:solidFill>
                  <a:srgbClr val="000000"/>
                </a:solidFill>
                <a:latin typeface="Times New Roman" panose="02020603050405020304" pitchFamily="18" charset="0"/>
                <a:ea typeface="Times New Roman" panose="02020603050405020304" pitchFamily="18" charset="0"/>
              </a:rPr>
              <a:t> par </a:t>
            </a:r>
            <a:r>
              <a:rPr lang="en-US" b="1" dirty="0" err="1">
                <a:solidFill>
                  <a:srgbClr val="000000"/>
                </a:solidFill>
                <a:latin typeface="Times New Roman" panose="02020603050405020304" pitchFamily="18" charset="0"/>
                <a:ea typeface="Times New Roman" panose="02020603050405020304" pitchFamily="18" charset="0"/>
              </a:rPr>
              <a:t>yordamida</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ishlagan</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tegirmon</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sexi</a:t>
            </a:r>
            <a:r>
              <a:rPr lang="en-US" b="1" dirty="0">
                <a:solidFill>
                  <a:srgbClr val="000000"/>
                </a:solidFill>
                <a:latin typeface="Times New Roman" panose="02020603050405020304" pitchFamily="18" charset="0"/>
                <a:ea typeface="Times New Roman" panose="02020603050405020304" pitchFamily="18" charset="0"/>
              </a:rPr>
              <a:t>. </a:t>
            </a:r>
            <a:endParaRPr lang="ru-RU" dirty="0"/>
          </a:p>
        </p:txBody>
      </p:sp>
    </p:spTree>
    <p:extLst>
      <p:ext uri="{BB962C8B-B14F-4D97-AF65-F5344CB8AC3E}">
        <p14:creationId xmlns:p14="http://schemas.microsoft.com/office/powerpoint/2010/main" val="9184379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3" name="Picture 94972"/>
          <p:cNvPicPr/>
          <p:nvPr/>
        </p:nvPicPr>
        <p:blipFill>
          <a:blip r:embed="rId2"/>
          <a:stretch>
            <a:fillRect/>
          </a:stretch>
        </p:blipFill>
        <p:spPr>
          <a:xfrm>
            <a:off x="458394" y="270455"/>
            <a:ext cx="10887893" cy="5409128"/>
          </a:xfrm>
          <a:prstGeom prst="rect">
            <a:avLst/>
          </a:prstGeom>
        </p:spPr>
      </p:pic>
      <p:sp>
        <p:nvSpPr>
          <p:cNvPr id="4" name="Прямоугольник 3"/>
          <p:cNvSpPr/>
          <p:nvPr/>
        </p:nvSpPr>
        <p:spPr>
          <a:xfrm>
            <a:off x="1738649" y="2967335"/>
            <a:ext cx="9607638" cy="3416320"/>
          </a:xfrm>
          <a:prstGeom prst="rect">
            <a:avLst/>
          </a:prstGeom>
        </p:spPr>
        <p:txBody>
          <a:bodyPr wrap="square">
            <a:spAutoFit/>
          </a:bodyPr>
          <a:lstStyle/>
          <a:p>
            <a:pPr marL="317500" marR="433705" indent="270510">
              <a:lnSpc>
                <a:spcPct val="150000"/>
              </a:lnSpc>
              <a:tabLst>
                <a:tab pos="270510" algn="l"/>
              </a:tabLst>
            </a:pPr>
            <a:endParaRPr lang="en-US" b="1" dirty="0" smtClean="0">
              <a:solidFill>
                <a:srgbClr val="000000"/>
              </a:solidFill>
              <a:latin typeface="Times New Roman" panose="02020603050405020304" pitchFamily="18" charset="0"/>
              <a:ea typeface="Times New Roman" panose="02020603050405020304" pitchFamily="18" charset="0"/>
            </a:endParaRPr>
          </a:p>
          <a:p>
            <a:pPr marL="317500" marR="433705" indent="270510">
              <a:lnSpc>
                <a:spcPct val="150000"/>
              </a:lnSpc>
              <a:tabLst>
                <a:tab pos="270510" algn="l"/>
              </a:tabLst>
            </a:pPr>
            <a:endParaRPr lang="en-US" b="1" dirty="0">
              <a:solidFill>
                <a:srgbClr val="000000"/>
              </a:solidFill>
              <a:latin typeface="Times New Roman" panose="02020603050405020304" pitchFamily="18" charset="0"/>
              <a:ea typeface="Times New Roman" panose="02020603050405020304" pitchFamily="18" charset="0"/>
            </a:endParaRPr>
          </a:p>
          <a:p>
            <a:pPr marL="317500" marR="433705" indent="270510">
              <a:lnSpc>
                <a:spcPct val="150000"/>
              </a:lnSpc>
              <a:tabLst>
                <a:tab pos="270510" algn="l"/>
              </a:tabLst>
            </a:pPr>
            <a:endParaRPr lang="en-US" b="1" dirty="0" smtClean="0">
              <a:solidFill>
                <a:srgbClr val="000000"/>
              </a:solidFill>
              <a:latin typeface="Times New Roman" panose="02020603050405020304" pitchFamily="18" charset="0"/>
              <a:ea typeface="Times New Roman" panose="02020603050405020304" pitchFamily="18" charset="0"/>
            </a:endParaRPr>
          </a:p>
          <a:p>
            <a:pPr marL="317500" marR="433705" indent="270510">
              <a:lnSpc>
                <a:spcPct val="150000"/>
              </a:lnSpc>
              <a:tabLst>
                <a:tab pos="270510" algn="l"/>
              </a:tabLst>
            </a:pPr>
            <a:endParaRPr lang="en-US" b="1" dirty="0">
              <a:solidFill>
                <a:srgbClr val="000000"/>
              </a:solidFill>
              <a:latin typeface="Times New Roman" panose="02020603050405020304" pitchFamily="18" charset="0"/>
              <a:ea typeface="Times New Roman" panose="02020603050405020304" pitchFamily="18" charset="0"/>
            </a:endParaRPr>
          </a:p>
          <a:p>
            <a:pPr marL="317500" marR="433705" indent="270510">
              <a:lnSpc>
                <a:spcPct val="150000"/>
              </a:lnSpc>
              <a:tabLst>
                <a:tab pos="270510" algn="l"/>
              </a:tabLst>
            </a:pPr>
            <a:endParaRPr lang="en-US" b="1" dirty="0" smtClean="0">
              <a:solidFill>
                <a:srgbClr val="000000"/>
              </a:solidFill>
              <a:latin typeface="Times New Roman" panose="02020603050405020304" pitchFamily="18" charset="0"/>
              <a:ea typeface="Times New Roman" panose="02020603050405020304" pitchFamily="18" charset="0"/>
            </a:endParaRPr>
          </a:p>
          <a:p>
            <a:pPr marL="317500" marR="433705" indent="270510">
              <a:lnSpc>
                <a:spcPct val="150000"/>
              </a:lnSpc>
              <a:tabLst>
                <a:tab pos="270510" algn="l"/>
              </a:tabLst>
            </a:pPr>
            <a:endParaRPr lang="en-US" b="1" dirty="0">
              <a:solidFill>
                <a:srgbClr val="000000"/>
              </a:solidFill>
              <a:latin typeface="Times New Roman" panose="02020603050405020304" pitchFamily="18" charset="0"/>
              <a:ea typeface="Times New Roman" panose="02020603050405020304" pitchFamily="18" charset="0"/>
            </a:endParaRPr>
          </a:p>
          <a:p>
            <a:pPr marL="317500" marR="433705" indent="270510">
              <a:lnSpc>
                <a:spcPct val="150000"/>
              </a:lnSpc>
              <a:tabLst>
                <a:tab pos="270510" algn="l"/>
              </a:tabLst>
            </a:pPr>
            <a:endParaRPr lang="en-US" b="1" dirty="0">
              <a:solidFill>
                <a:srgbClr val="000000"/>
              </a:solidFill>
              <a:latin typeface="Times New Roman" panose="02020603050405020304" pitchFamily="18" charset="0"/>
              <a:ea typeface="Times New Roman" panose="02020603050405020304" pitchFamily="18" charset="0"/>
            </a:endParaRPr>
          </a:p>
          <a:p>
            <a:pPr marL="317500" marR="433705" indent="270510">
              <a:lnSpc>
                <a:spcPct val="150000"/>
              </a:lnSpc>
              <a:tabLst>
                <a:tab pos="270510" algn="l"/>
              </a:tabLst>
            </a:pPr>
            <a:r>
              <a:rPr lang="en-US" b="1" dirty="0" smtClean="0">
                <a:solidFill>
                  <a:srgbClr val="000000"/>
                </a:solidFill>
                <a:latin typeface="Times New Roman" panose="02020603050405020304" pitchFamily="18" charset="0"/>
                <a:ea typeface="Times New Roman" panose="02020603050405020304" pitchFamily="18" charset="0"/>
              </a:rPr>
              <a:t>AO </a:t>
            </a:r>
            <a:r>
              <a:rPr lang="en-US" b="1" dirty="0">
                <a:solidFill>
                  <a:srgbClr val="000000"/>
                </a:solidFill>
                <a:latin typeface="Times New Roman" panose="02020603050405020304" pitchFamily="18" charset="0"/>
                <a:ea typeface="Times New Roman" panose="02020603050405020304" pitchFamily="18" charset="0"/>
              </a:rPr>
              <a:t>“</a:t>
            </a:r>
            <a:r>
              <a:rPr lang="en-US" b="1" dirty="0" err="1">
                <a:solidFill>
                  <a:srgbClr val="000000"/>
                </a:solidFill>
                <a:latin typeface="Times New Roman" panose="02020603050405020304" pitchFamily="18" charset="0"/>
                <a:ea typeface="Times New Roman" panose="02020603050405020304" pitchFamily="18" charset="0"/>
              </a:rPr>
              <a:t>Gʻalla-alteg</a:t>
            </a:r>
            <a:r>
              <a:rPr lang="en-US" b="1" dirty="0">
                <a:solidFill>
                  <a:srgbClr val="000000"/>
                </a:solidFill>
                <a:latin typeface="Times New Roman" panose="02020603050405020304" pitchFamily="18" charset="0"/>
                <a:ea typeface="Times New Roman" panose="02020603050405020304" pitchFamily="18" charset="0"/>
              </a:rPr>
              <a:t>” XIX </a:t>
            </a:r>
            <a:r>
              <a:rPr lang="en-US" b="1" dirty="0" err="1">
                <a:solidFill>
                  <a:srgbClr val="000000"/>
                </a:solidFill>
                <a:latin typeface="Times New Roman" panose="02020603050405020304" pitchFamily="18" charset="0"/>
                <a:ea typeface="Times New Roman" panose="02020603050405020304" pitchFamily="18" charset="0"/>
              </a:rPr>
              <a:t>asr</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Tegirmon</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sexining</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umumiy</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ko’rinish</a:t>
            </a:r>
            <a:r>
              <a:rPr lang="en-US" b="1" dirty="0">
                <a:solidFill>
                  <a:srgbClr val="000000"/>
                </a:solidFill>
                <a:latin typeface="Times New Roman" panose="02020603050405020304" pitchFamily="18" charset="0"/>
                <a:ea typeface="Times New Roman" panose="02020603050405020304" pitchFamily="18" charset="0"/>
              </a:rPr>
              <a:t>.</a:t>
            </a:r>
            <a:r>
              <a:rPr lang="en-US" dirty="0">
                <a:solidFill>
                  <a:srgbClr val="000000"/>
                </a:solidFill>
                <a:latin typeface="Times New Roman" panose="02020603050405020304" pitchFamily="18" charset="0"/>
                <a:ea typeface="Times New Roman" panose="02020603050405020304" pitchFamily="18" charset="0"/>
              </a:rPr>
              <a:t> </a:t>
            </a:r>
            <a:endParaRPr lang="ru-RU" sz="2000" dirty="0">
              <a:solidFill>
                <a:srgbClr val="00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3044755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Picture 95004"/>
          <p:cNvPicPr/>
          <p:nvPr/>
        </p:nvPicPr>
        <p:blipFill>
          <a:blip r:embed="rId2"/>
          <a:stretch>
            <a:fillRect/>
          </a:stretch>
        </p:blipFill>
        <p:spPr>
          <a:xfrm>
            <a:off x="677334" y="609600"/>
            <a:ext cx="5118159" cy="4567707"/>
          </a:xfrm>
          <a:prstGeom prst="rect">
            <a:avLst/>
          </a:prstGeom>
        </p:spPr>
      </p:pic>
      <p:pic>
        <p:nvPicPr>
          <p:cNvPr id="4" name="Picture 95006"/>
          <p:cNvPicPr/>
          <p:nvPr/>
        </p:nvPicPr>
        <p:blipFill>
          <a:blip r:embed="rId3"/>
          <a:stretch>
            <a:fillRect/>
          </a:stretch>
        </p:blipFill>
        <p:spPr>
          <a:xfrm>
            <a:off x="5839798" y="609600"/>
            <a:ext cx="5804870" cy="4567707"/>
          </a:xfrm>
          <a:prstGeom prst="rect">
            <a:avLst/>
          </a:prstGeom>
        </p:spPr>
      </p:pic>
      <p:sp>
        <p:nvSpPr>
          <p:cNvPr id="5" name="Прямоугольник 4"/>
          <p:cNvSpPr/>
          <p:nvPr/>
        </p:nvSpPr>
        <p:spPr>
          <a:xfrm>
            <a:off x="1378039" y="4198513"/>
            <a:ext cx="8963696" cy="2169825"/>
          </a:xfrm>
          <a:prstGeom prst="rect">
            <a:avLst/>
          </a:prstGeom>
        </p:spPr>
        <p:txBody>
          <a:bodyPr wrap="square">
            <a:spAutoFit/>
          </a:bodyPr>
          <a:lstStyle/>
          <a:p>
            <a:pPr marL="317500" marR="433705" indent="270510">
              <a:lnSpc>
                <a:spcPct val="150000"/>
              </a:lnSpc>
              <a:tabLst>
                <a:tab pos="270510" algn="l"/>
              </a:tabLst>
            </a:pPr>
            <a:endParaRPr lang="en-US" b="1" dirty="0" smtClean="0">
              <a:solidFill>
                <a:srgbClr val="000000"/>
              </a:solidFill>
              <a:latin typeface="Times New Roman" panose="02020603050405020304" pitchFamily="18" charset="0"/>
              <a:ea typeface="Times New Roman" panose="02020603050405020304" pitchFamily="18" charset="0"/>
            </a:endParaRPr>
          </a:p>
          <a:p>
            <a:pPr marL="317500" marR="433705" indent="270510">
              <a:lnSpc>
                <a:spcPct val="150000"/>
              </a:lnSpc>
              <a:tabLst>
                <a:tab pos="270510" algn="l"/>
              </a:tabLst>
            </a:pPr>
            <a:endParaRPr lang="en-US" b="1" dirty="0">
              <a:solidFill>
                <a:srgbClr val="000000"/>
              </a:solidFill>
              <a:latin typeface="Times New Roman" panose="02020603050405020304" pitchFamily="18" charset="0"/>
              <a:ea typeface="Times New Roman" panose="02020603050405020304" pitchFamily="18" charset="0"/>
            </a:endParaRPr>
          </a:p>
          <a:p>
            <a:pPr marL="317500" marR="433705" indent="270510">
              <a:lnSpc>
                <a:spcPct val="150000"/>
              </a:lnSpc>
              <a:tabLst>
                <a:tab pos="270510" algn="l"/>
              </a:tabLst>
            </a:pPr>
            <a:endParaRPr lang="en-US" b="1" dirty="0" smtClean="0">
              <a:solidFill>
                <a:srgbClr val="000000"/>
              </a:solidFill>
              <a:latin typeface="Times New Roman" panose="02020603050405020304" pitchFamily="18" charset="0"/>
              <a:ea typeface="Times New Roman" panose="02020603050405020304" pitchFamily="18" charset="0"/>
            </a:endParaRPr>
          </a:p>
          <a:p>
            <a:pPr marL="317500" marR="433705" indent="270510">
              <a:lnSpc>
                <a:spcPct val="150000"/>
              </a:lnSpc>
              <a:tabLst>
                <a:tab pos="270510" algn="l"/>
              </a:tabLst>
            </a:pPr>
            <a:r>
              <a:rPr lang="en-US" b="1" dirty="0" smtClean="0">
                <a:solidFill>
                  <a:srgbClr val="000000"/>
                </a:solidFill>
                <a:latin typeface="Times New Roman" panose="02020603050405020304" pitchFamily="18" charset="0"/>
                <a:ea typeface="Times New Roman" panose="02020603050405020304" pitchFamily="18" charset="0"/>
              </a:rPr>
              <a:t>AO </a:t>
            </a:r>
            <a:r>
              <a:rPr lang="en-US" b="1" dirty="0">
                <a:solidFill>
                  <a:srgbClr val="000000"/>
                </a:solidFill>
                <a:latin typeface="Times New Roman" panose="02020603050405020304" pitchFamily="18" charset="0"/>
                <a:ea typeface="Times New Roman" panose="02020603050405020304" pitchFamily="18" charset="0"/>
              </a:rPr>
              <a:t>“</a:t>
            </a:r>
            <a:r>
              <a:rPr lang="en-US" b="1" dirty="0" err="1">
                <a:solidFill>
                  <a:srgbClr val="000000"/>
                </a:solidFill>
                <a:latin typeface="Times New Roman" panose="02020603050405020304" pitchFamily="18" charset="0"/>
                <a:ea typeface="Times New Roman" panose="02020603050405020304" pitchFamily="18" charset="0"/>
              </a:rPr>
              <a:t>Gʻalla-alteg</a:t>
            </a:r>
            <a:r>
              <a:rPr lang="en-US" b="1" dirty="0">
                <a:solidFill>
                  <a:srgbClr val="000000"/>
                </a:solidFill>
                <a:latin typeface="Times New Roman" panose="02020603050405020304" pitchFamily="18" charset="0"/>
                <a:ea typeface="Times New Roman" panose="02020603050405020304" pitchFamily="18" charset="0"/>
              </a:rPr>
              <a:t>” XX </a:t>
            </a:r>
            <a:r>
              <a:rPr lang="en-US" b="1" dirty="0" err="1">
                <a:solidFill>
                  <a:srgbClr val="000000"/>
                </a:solidFill>
                <a:latin typeface="Times New Roman" panose="02020603050405020304" pitchFamily="18" charset="0"/>
                <a:ea typeface="Times New Roman" panose="02020603050405020304" pitchFamily="18" charset="0"/>
              </a:rPr>
              <a:t>asr</a:t>
            </a:r>
            <a:r>
              <a:rPr lang="en-US" b="1" dirty="0">
                <a:solidFill>
                  <a:srgbClr val="000000"/>
                </a:solidFill>
                <a:latin typeface="Times New Roman" panose="02020603050405020304" pitchFamily="18" charset="0"/>
                <a:ea typeface="Times New Roman" panose="02020603050405020304" pitchFamily="18" charset="0"/>
              </a:rPr>
              <a:t> 90-yillardagi </a:t>
            </a:r>
            <a:r>
              <a:rPr lang="en-US" b="1" dirty="0" err="1">
                <a:solidFill>
                  <a:srgbClr val="000000"/>
                </a:solidFill>
                <a:latin typeface="Times New Roman" panose="02020603050405020304" pitchFamily="18" charset="0"/>
                <a:ea typeface="Times New Roman" panose="02020603050405020304" pitchFamily="18" charset="0"/>
              </a:rPr>
              <a:t>tegirmon</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sexining</a:t>
            </a:r>
            <a:r>
              <a:rPr lang="en-US" b="1" dirty="0">
                <a:solidFill>
                  <a:srgbClr val="000000"/>
                </a:solidFill>
                <a:latin typeface="Times New Roman" panose="02020603050405020304" pitchFamily="18" charset="0"/>
                <a:ea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rPr>
              <a:t>ko’rinish</a:t>
            </a:r>
            <a:r>
              <a:rPr lang="en-US" b="1" dirty="0">
                <a:solidFill>
                  <a:srgbClr val="000000"/>
                </a:solidFill>
                <a:latin typeface="Times New Roman" panose="02020603050405020304" pitchFamily="18" charset="0"/>
                <a:ea typeface="Times New Roman" panose="02020603050405020304" pitchFamily="18" charset="0"/>
              </a:rPr>
              <a:t>. </a:t>
            </a:r>
            <a:endParaRPr lang="ru-RU" sz="2000" dirty="0">
              <a:solidFill>
                <a:srgbClr val="000000"/>
              </a:solidFill>
              <a:latin typeface="Times New Roman" panose="02020603050405020304" pitchFamily="18" charset="0"/>
              <a:ea typeface="Times New Roman" panose="02020603050405020304" pitchFamily="18" charset="0"/>
            </a:endParaRPr>
          </a:p>
          <a:p>
            <a:pPr marL="317500" marR="433705" indent="270510">
              <a:lnSpc>
                <a:spcPct val="150000"/>
              </a:lnSpc>
              <a:tabLst>
                <a:tab pos="270510" algn="l"/>
              </a:tabLst>
            </a:pPr>
            <a:r>
              <a:rPr lang="en-US" dirty="0">
                <a:solidFill>
                  <a:srgbClr val="000000"/>
                </a:solidFill>
                <a:latin typeface="Times New Roman" panose="02020603050405020304" pitchFamily="18" charset="0"/>
                <a:ea typeface="Times New Roman" panose="02020603050405020304" pitchFamily="18" charset="0"/>
              </a:rPr>
              <a:t> </a:t>
            </a:r>
            <a:endParaRPr lang="ru-RU" sz="2000" dirty="0">
              <a:solidFill>
                <a:srgbClr val="00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818821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3" y="609600"/>
            <a:ext cx="11081077" cy="1320800"/>
          </a:xfrm>
        </p:spPr>
        <p:txBody>
          <a:bodyPr>
            <a:normAutofit fontScale="90000"/>
          </a:bodyPr>
          <a:lstStyle/>
          <a:p>
            <a:r>
              <a:rPr lang="en-US" dirty="0">
                <a:solidFill>
                  <a:schemeClr val="tx1"/>
                </a:solidFill>
                <a:latin typeface="Times New Roman" panose="02020603050405020304" pitchFamily="18" charset="0"/>
                <a:cs typeface="Times New Roman" panose="02020603050405020304" pitchFamily="18" charset="0"/>
              </a:rPr>
              <a:t>Fan </a:t>
            </a:r>
            <a:r>
              <a:rPr lang="en-US" dirty="0" err="1">
                <a:solidFill>
                  <a:schemeClr val="tx1"/>
                </a:solidFill>
                <a:latin typeface="Times New Roman" panose="02020603050405020304" pitchFamily="18" charset="0"/>
                <a:cs typeface="Times New Roman" panose="02020603050405020304" pitchFamily="18" charset="0"/>
              </a:rPr>
              <a:t>va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texnikani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rivojlanishi</a:t>
            </a:r>
            <a:r>
              <a:rPr lang="en-US" dirty="0">
                <a:solidFill>
                  <a:schemeClr val="tx1"/>
                </a:solidFill>
                <a:latin typeface="Times New Roman" panose="02020603050405020304" pitchFamily="18" charset="0"/>
                <a:cs typeface="Times New Roman" panose="02020603050405020304" pitchFamily="18" charset="0"/>
              </a:rPr>
              <a:t> don </a:t>
            </a:r>
            <a:r>
              <a:rPr lang="en-US" dirty="0" err="1">
                <a:solidFill>
                  <a:schemeClr val="tx1"/>
                </a:solidFill>
                <a:latin typeface="Times New Roman" panose="02020603050405020304" pitchFamily="18" charset="0"/>
                <a:cs typeface="Times New Roman" panose="02020603050405020304" pitchFamily="18" charset="0"/>
              </a:rPr>
              <a:t>va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donni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qayta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ishlash</a:t>
            </a:r>
            <a:r>
              <a:rPr lang="en-US" dirty="0">
                <a:solidFill>
                  <a:schemeClr val="tx1"/>
                </a:solidFill>
                <a:latin typeface="Times New Roman" panose="02020603050405020304" pitchFamily="18" charset="0"/>
                <a:cs typeface="Times New Roman" panose="02020603050405020304" pitchFamily="18" charset="0"/>
              </a:rPr>
              <a:t>, don </a:t>
            </a:r>
            <a:r>
              <a:rPr lang="en-US" dirty="0" err="1">
                <a:solidFill>
                  <a:schemeClr val="tx1"/>
                </a:solidFill>
                <a:latin typeface="Times New Roman" panose="02020603050405020304" pitchFamily="18" charset="0"/>
                <a:cs typeface="Times New Roman" panose="02020603050405020304" pitchFamily="18" charset="0"/>
              </a:rPr>
              <a:t>mahsulotlaridan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sifatli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oziq-ovqat</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mahsulotlari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tayyorlashda</a:t>
            </a:r>
            <a:r>
              <a:rPr lang="en-US" dirty="0">
                <a:solidFill>
                  <a:schemeClr val="tx1"/>
                </a:solidFill>
                <a:latin typeface="Times New Roman" panose="02020603050405020304" pitchFamily="18" charset="0"/>
                <a:cs typeface="Times New Roman" panose="02020603050405020304" pitchFamily="18" charset="0"/>
              </a:rPr>
              <a:t> ham </a:t>
            </a:r>
            <a:r>
              <a:rPr lang="en-US" dirty="0" err="1">
                <a:solidFill>
                  <a:schemeClr val="tx1"/>
                </a:solidFill>
                <a:latin typeface="Times New Roman" panose="02020603050405020304" pitchFamily="18" charset="0"/>
                <a:cs typeface="Times New Roman" panose="02020603050405020304" pitchFamily="18" charset="0"/>
              </a:rPr>
              <a:t>yaqqol</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ko’rinadi</a:t>
            </a:r>
            <a:r>
              <a:rPr lang="en-US" dirty="0">
                <a:solidFill>
                  <a:schemeClr val="tx1"/>
                </a:solidFill>
                <a:latin typeface="Times New Roman" panose="02020603050405020304" pitchFamily="18" charset="0"/>
                <a:cs typeface="Times New Roman" panose="02020603050405020304" pitchFamily="18" charset="0"/>
              </a:rPr>
              <a:t>. Bug’ </a:t>
            </a:r>
            <a:r>
              <a:rPr lang="en-US" dirty="0" err="1">
                <a:solidFill>
                  <a:schemeClr val="tx1"/>
                </a:solidFill>
                <a:latin typeface="Times New Roman" panose="02020603050405020304" pitchFamily="18" charset="0"/>
                <a:cs typeface="Times New Roman" panose="02020603050405020304" pitchFamily="18" charset="0"/>
              </a:rPr>
              <a:t>mashinasini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ixtiro</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etish</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elektr</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energiyasidan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foydalanish</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tufayli</a:t>
            </a:r>
            <a:r>
              <a:rPr lang="en-US" dirty="0">
                <a:solidFill>
                  <a:schemeClr val="tx1"/>
                </a:solidFill>
                <a:latin typeface="Times New Roman" panose="02020603050405020304" pitchFamily="18" charset="0"/>
                <a:cs typeface="Times New Roman" panose="02020603050405020304" pitchFamily="18" charset="0"/>
              </a:rPr>
              <a:t> 150 </a:t>
            </a:r>
            <a:r>
              <a:rPr lang="en-US" dirty="0" err="1">
                <a:solidFill>
                  <a:schemeClr val="tx1"/>
                </a:solidFill>
                <a:latin typeface="Times New Roman" panose="02020603050405020304" pitchFamily="18" charset="0"/>
                <a:cs typeface="Times New Roman" panose="02020603050405020304" pitchFamily="18" charset="0"/>
              </a:rPr>
              <a:t>yil</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ilgari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valli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stanok</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yaratilgan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bo’lib</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undan</a:t>
            </a:r>
            <a:r>
              <a:rPr lang="en-US" dirty="0">
                <a:solidFill>
                  <a:schemeClr val="tx1"/>
                </a:solidFill>
                <a:latin typeface="Times New Roman" panose="02020603050405020304" pitchFamily="18" charset="0"/>
                <a:cs typeface="Times New Roman" panose="02020603050405020304" pitchFamily="18" charset="0"/>
              </a:rPr>
              <a:t> un </a:t>
            </a:r>
            <a:r>
              <a:rPr lang="en-US" dirty="0" err="1">
                <a:solidFill>
                  <a:schemeClr val="tx1"/>
                </a:solidFill>
                <a:latin typeface="Times New Roman" panose="02020603050405020304" pitchFamily="18" charset="0"/>
                <a:cs typeface="Times New Roman" panose="02020603050405020304" pitchFamily="18" charset="0"/>
              </a:rPr>
              <a:t>tortish</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jarayonlarini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jadallashtirish</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va</a:t>
            </a:r>
            <a:r>
              <a:rPr lang="en-US" dirty="0">
                <a:solidFill>
                  <a:schemeClr val="tx1"/>
                </a:solidFill>
                <a:latin typeface="Times New Roman" panose="02020603050405020304" pitchFamily="18" charset="0"/>
                <a:cs typeface="Times New Roman" panose="02020603050405020304" pitchFamily="18" charset="0"/>
              </a:rPr>
              <a:t> don endosperm </a:t>
            </a:r>
            <a:r>
              <a:rPr lang="en-US" dirty="0" err="1">
                <a:solidFill>
                  <a:schemeClr val="tx1"/>
                </a:solidFill>
                <a:latin typeface="Times New Roman" panose="02020603050405020304" pitchFamily="18" charset="0"/>
                <a:cs typeface="Times New Roman" panose="02020603050405020304" pitchFamily="18" charset="0"/>
              </a:rPr>
              <a:t>qismidan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ajratib</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olishda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foydalanilgan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buning</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natijasida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asta-sekin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sifat</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o’zgarishiga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ya’ni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navli</a:t>
            </a:r>
            <a:r>
              <a:rPr lang="en-US" dirty="0">
                <a:solidFill>
                  <a:schemeClr val="tx1"/>
                </a:solidFill>
                <a:latin typeface="Times New Roman" panose="02020603050405020304" pitchFamily="18" charset="0"/>
                <a:cs typeface="Times New Roman" panose="02020603050405020304" pitchFamily="18" charset="0"/>
              </a:rPr>
              <a:t> un </a:t>
            </a:r>
            <a:r>
              <a:rPr lang="en-US" dirty="0" err="1">
                <a:solidFill>
                  <a:schemeClr val="tx1"/>
                </a:solidFill>
                <a:latin typeface="Times New Roman" panose="02020603050405020304" pitchFamily="18" charset="0"/>
                <a:cs typeface="Times New Roman" panose="02020603050405020304" pitchFamily="18" charset="0"/>
              </a:rPr>
              <a:t>ishlab</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chiqarishga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asos</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solindi</a:t>
            </a:r>
            <a:r>
              <a:rPr lang="en-US" dirty="0">
                <a:solidFill>
                  <a:schemeClr val="tx1"/>
                </a:solidFill>
                <a:latin typeface="Times New Roman" panose="02020603050405020304" pitchFamily="18" charset="0"/>
                <a:cs typeface="Times New Roman" panose="02020603050405020304" pitchFamily="18" charset="0"/>
              </a:rPr>
              <a:t>. </a:t>
            </a:r>
            <a:r>
              <a:rPr lang="ru-RU" dirty="0">
                <a:solidFill>
                  <a:schemeClr val="tx1"/>
                </a:solidFill>
                <a:latin typeface="Times New Roman" panose="02020603050405020304" pitchFamily="18" charset="0"/>
                <a:cs typeface="Times New Roman" panose="02020603050405020304" pitchFamily="18" charset="0"/>
              </a:rPr>
              <a:t/>
            </a:r>
            <a:br>
              <a:rPr lang="ru-RU" dirty="0">
                <a:solidFill>
                  <a:schemeClr val="tx1"/>
                </a:solidFill>
                <a:latin typeface="Times New Roman" panose="02020603050405020304" pitchFamily="18" charset="0"/>
                <a:cs typeface="Times New Roman" panose="02020603050405020304" pitchFamily="18" charset="0"/>
              </a:rPr>
            </a:br>
            <a:endParaRPr lang="ru-RU"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5487021"/>
      </p:ext>
    </p:extLst>
  </p:cSld>
  <p:clrMapOvr>
    <a:masterClrMapping/>
  </p:clrMapOvr>
</p:sld>
</file>

<file path=ppt/theme/theme1.xml><?xml version="1.0" encoding="utf-8"?>
<a:theme xmlns:a="http://schemas.openxmlformats.org/drawingml/2006/main" name="Грань">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55</TotalTime>
  <Words>445</Words>
  <Application>Microsoft Office PowerPoint</Application>
  <PresentationFormat>Широкоэкранный</PresentationFormat>
  <Paragraphs>58</Paragraphs>
  <Slides>22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22</vt:i4>
      </vt:variant>
    </vt:vector>
  </HeadingPairs>
  <TitlesOfParts>
    <vt:vector size="27" baseType="lpstr">
      <vt:lpstr>Arial</vt:lpstr>
      <vt:lpstr>Times New Roman</vt:lpstr>
      <vt:lpstr>Trebuchet MS</vt:lpstr>
      <vt:lpstr>Wingdings 3</vt:lpstr>
      <vt:lpstr>Грань</vt:lpstr>
      <vt:lpstr>O’ZBEKISTON RESPUBLIKASI OLIY TA’LIM, FAN VA INNOVATSIYALAR VAZIRLIGI  DENOV TADBIRKORLIK VA PEDAGOGIKA INSTITUTI  UMUMIY KIMYO VA KIMYOVIY TEXNOLOGIYALARI  KAFEDRASI STAJOR-O’QITUVCHISI MINGBOYEVA FARANGIZNING  UN-YORMA TAYYORLASH TEXNOLOGIYASINING UMUMIY TASNIFI  MAVZUSIDA TAYYORLAGAN   TAQDIMOTI  </vt:lpstr>
      <vt:lpstr>Mavzu: Don maydalash jarayonlarining nazariy asoslari                                      Reja: 1. Donlardan un olish texnologiyasini yuzaga kelishi.  2. Mаydаlаsh jаrаyonining аsоsiy vаzifаlаri 3. Maydalash jarayoni  4. Saralash jarayonining asosiy vazifasi  5. Un tortish jarayonlari  </vt:lpstr>
      <vt:lpstr>Insoniyat qadimdan donni qayta ishlash uslublarini o’zlashtira borganlar, ya’ni dondan un olishda ikki toshdan iborat yormachoq qo’l tegirmoni, yog’ochdan tayyorlangan o’g’ir, keyinchalik suv tegirmonlarini kashf etib, bu sohada mahsulotlarning sifat o’zgarishlarini boshlab bergan. Hozirgi kundagi avtomatlashtirilgan yirik korxonalarni paydo bo’lishi uchun ming yillar vaqt talab etilgan. Yaqin Sharqda shamol tegirmoni bundan 3000 yil, Yevropada 1000 yil avval paydo boʻlgan bo’lsa, suv tegirmoglari 2000 yil ilgari kashf qilingan.  </vt:lpstr>
      <vt:lpstr>Презентация PowerPoint</vt:lpstr>
      <vt:lpstr>Презентация PowerPoint</vt:lpstr>
      <vt:lpstr>Презентация PowerPoint</vt:lpstr>
      <vt:lpstr>Презентация PowerPoint</vt:lpstr>
      <vt:lpstr>Презентация PowerPoint</vt:lpstr>
      <vt:lpstr>Fan va texnikani rivojlanishi don va donni qayta ishlash, don mahsulotlaridan sifatli oziq-ovqat mahsulotlari tayyorlashda ham yaqqol ko’rinadi. Bug’ mashinasini ixtiro etish, elektr energiyasidan foydalanish tufayli 150 yil ilgari valli stanok yaratilgan bo’lib, undan un tortish jarayonlarini jadallashtirish va don endosperm qismidan ajratib olishda foydalanilgan, buning natijasida asta-sekin sifat o’zgarishiga, ya’ni navli un ishlab chiqarishga asos solindi.  </vt:lpstr>
      <vt:lpstr>2. Mаydаlаsh jаrаyonining аsоsiy vаzifаlаri Mаydаlаsh jаrаyoni sаnоаtning turli sоhаlаridа kеng qo’llаni­lаdi. Аniq yiriklikdаgi bo’lаkchаlаrdаn tаshkil tоpgаn qаttiq jismlаr оquvchаn mаtеriаl оlish uchun turli usullаr bilаn mаydаlа­nаdi. Qаttiq jismni mаydаlаshni ikki usuli bоr: оddiy vа sаylаb mаydаlаsh. Аgаr mаydаlаnаdigаn mаhsulоt kimyoviy tаrkibi bo’yichа bir turli bo’lsа vа bаrchа uning qismlаri strukturа-mехаnikаviy хоs­sаlаri bo’yichа bir хil bo’lsа, аniq yiriklikkаchа mаydаlаngаn qаt­tiq jism аniq mаqsаd uchun qo’llаsh mumkin bo’lgаn оquvchаn mаssаgа аylаnаdi. Bundаy tа’sir usuli оddiy mаydаlаsh dеb qаbul qilin­gаn. Аgаr mаydаlаnаdigаn qаttiq jism kimyoviy tаrkibi vа struktu­rаli-mехаnik хоssаlаri bo’yichа turlichа bo’lsа, yo’nаltirilgаn mаqsаdlаr tа’sirini kuchаytirib, qаttiq jismning tаrkibiy qismini turli хоssаlаrini kuchаytirish mumkin. Turli usullаrni qo’llаb, qаttiq jismni mаydаlаshdа bir хil kuch tа’siridа yirikligi vа ki­myoviy tаrkibi bo’yichа fаrq qiluvchi bo’lаkchаlаr оlish mumkin. Bu mаqsаdgа erishishdа bir bоsqichli mаydаlаsh еtаrli emаs, uni ko’p mаrоtаbа tаkrоrlаsh kеrаk vа hаr gаl hаr bоsqichdа turli yirik­likkа vа sifаtgа egа bo’lgаn mаydаlаngаn frаksiyalаr elаb оlinа­di. </vt:lpstr>
      <vt:lpstr>Презентация PowerPoint</vt:lpstr>
      <vt:lpstr>Презентация PowerPoint</vt:lpstr>
      <vt:lpstr>Maydalash uchun tayyorlangan don  </vt:lpstr>
      <vt:lpstr>Maydalash jarayoni    Bu jarayonning asosiy vazifasi dondan maksimal darajada (65– 70%) yorma-dunst mahsulot olish. Bu jarayonda asosiy uskuna valli stanok hisoblanib, vallarining o’lchamlari 600x250 mm, 800x250 mm, 1000x250 mm 1250x250 mm bo’ladi. Valli stanokning turlari ko’p bo’lib, hozirgi kunda zamonaviy valli stanoklardan ko’pgina korxonalarda foydalanilmoqda.  </vt:lpstr>
      <vt:lpstr>Презентация PowerPoint</vt:lpstr>
      <vt:lpstr>Презентация PowerPoint</vt:lpstr>
      <vt:lpstr>Saralash jarayonining asosiy vazifasi    Maydalangan don mahsulotlarini saralash un va yorma ishlab chiqarish texnologiyasida asosiy jarayonlardan hisoblanadi. Maydalash jarayonidan kelayotgan yorma-dunst va unlar saralash sistemalaridagi elaklar yordamida yirik, o’rta, mayda dunst va unlarga ajratib olinadi, valli dastgohda maydalangan dondan hosil bo’lgan yormalar yirikligi bo’yicha bir-biridan keskin farq qiladi. Bu esa ularga ishlov berishni qiyinlashtiradi. Jarayonlarning samaradorligi texnologik sistemalar, sovurish-elash dastgohlari, ularning granulometrik tarkibining tavsifiga bog’liq. Yormalarning yirikligi baravar bo’lsa, sistemadagi jarayonlarni tartibga solish oson kechadi. Bundan tashqari, ularni yirikligi bo’yicha fraksiyalarga ajratishda yormalarning asllik sifatlari ham hisobga olinadi. Un va oraliq mahsulot bo’lgan kepak elak (rassev) yordamida saralanadi.  </vt:lpstr>
      <vt:lpstr>Un ishlab chiqarish korxonalarida asosiy uskunalardan biri bu Elak (rassev) hisoblanib, un tortish bo’limida qo’llaniladi. Don vallik stanoklarda maydalanish natijasida bir nechta fraksiyalarga bo’linadi.  Bu fraksiyalar turli ko’rinishdagi hajm va zichligi bo’yicha farqlanadi.  Ushbu fraksiyalarni saralash aynan elaklarda amalga oshiriladi.  Elaklar (rassev) texnologik sxemalari guruh bo’yicha farqlanadi.   </vt:lpstr>
      <vt:lpstr>Презентация PowerPoint</vt:lpstr>
      <vt:lpstr>Un tortish jarayonlari    Un tortish jarayoni asosan maydalash, saralovchi va qo’shimcha ishlov berilgan, sayqallangan va boyitilgan yorma va dunstlarni maksimal darajada maydalaydi va 1-2-3-un tortish sistemalardan oliy navli unlar olinadi. Keyingi sistemalardan 1- va 2-navli unlar olinadi.  Valli stanoklarda un olish quyidagicha bo’ladi: Yorma hosil qilish jarayoni (dr pr) 10–15%, sayqallash jarayoni (shlf pr) 8–10%.  Un tortish jarayonida (razmol pr) 1u.t.-3u.t. 50–65%.  4u.t.-7u.t. 10–12%, qolgan jarayonlarda 3–6%, unning chiqishi 72–82%ni tashkil qiladi.  </vt:lpstr>
      <vt:lpstr>Презентация PowerPoint</vt:lpstr>
      <vt:lpstr> E’tiboringiz uchun rahmat!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Lenovo</dc:creator>
  <cp:lastModifiedBy>Lenovo</cp:lastModifiedBy>
  <cp:revision>9</cp:revision>
  <dcterms:created xsi:type="dcterms:W3CDTF">2025-11-10T06:21:04Z</dcterms:created>
  <dcterms:modified xsi:type="dcterms:W3CDTF">2025-12-03T11:27:42Z</dcterms:modified>
</cp:coreProperties>
</file>